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62" r:id="rId4"/>
  </p:sldMasterIdLst>
  <p:notesMasterIdLst>
    <p:notesMasterId r:id="rId9"/>
  </p:notesMasterIdLst>
  <p:handoutMasterIdLst>
    <p:handoutMasterId r:id="rId10"/>
  </p:handoutMasterIdLst>
  <p:sldIdLst>
    <p:sldId id="256" r:id="rId5"/>
    <p:sldId id="280" r:id="rId6"/>
    <p:sldId id="278" r:id="rId7"/>
    <p:sldId id="282" r:id="rId8"/>
  </p:sldIdLst>
  <p:sldSz cx="9144000" cy="6858000" type="screen4x3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F2E3"/>
    <a:srgbClr val="182E46"/>
    <a:srgbClr val="40646C"/>
    <a:srgbClr val="337B85"/>
    <a:srgbClr val="EC8E82"/>
    <a:srgbClr val="214F55"/>
    <a:srgbClr val="A7E5E7"/>
    <a:srgbClr val="C1F8FB"/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5" autoAdjust="0"/>
    <p:restoredTop sz="94578" autoAdjust="0"/>
  </p:normalViewPr>
  <p:slideViewPr>
    <p:cSldViewPr snapToGrid="0" showGuides="1">
      <p:cViewPr varScale="1">
        <p:scale>
          <a:sx n="107" d="100"/>
          <a:sy n="107" d="100"/>
        </p:scale>
        <p:origin x="17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4C3C3A6-B337-4D83-9CDB-B9C35780FF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C79A68-3D73-4695-8C1E-3CDBCB536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B9C96C-C0C8-4202-A35A-426498D6CA52}" type="datetime1">
              <a:rPr lang="fr-FR" smtClean="0"/>
              <a:t>27/11/2024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F5045C-A7CE-41D4-85C5-0E9ACEEF9B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9ABD0F-F8EA-4B9F-8647-FC7D4AE3D8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4AB78DD-9481-4863-BCCC-946573546D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040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1B72E-2C5B-4831-8DC9-227B1C1E6488}" type="datetime1">
              <a:rPr lang="fr-FR" smtClean="0"/>
              <a:pPr/>
              <a:t>27/11/2024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63359F2-43EF-4812-9DC0-98C0B1A40681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701116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63359F2-43EF-4812-9DC0-98C0B1A4068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93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urnée Régio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avec coins rognés en diagonale 18"/>
          <p:cNvSpPr/>
          <p:nvPr userDrawn="1"/>
        </p:nvSpPr>
        <p:spPr>
          <a:xfrm>
            <a:off x="1712952" y="3836901"/>
            <a:ext cx="7431053" cy="1256777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B4F2E3"/>
          </a:solidFill>
          <a:ln>
            <a:solidFill>
              <a:srgbClr val="B4F2E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" name="Pentagone 2"/>
          <p:cNvSpPr/>
          <p:nvPr userDrawn="1"/>
        </p:nvSpPr>
        <p:spPr>
          <a:xfrm>
            <a:off x="0" y="5078257"/>
            <a:ext cx="6009588" cy="1046376"/>
          </a:xfrm>
          <a:prstGeom prst="homePlate">
            <a:avLst/>
          </a:prstGeom>
          <a:solidFill>
            <a:srgbClr val="40646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solidFill>
                  <a:schemeClr val="bg1"/>
                </a:solidFill>
                <a:latin typeface="Bahnschrift Condensed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rPr>
              <a:t>Jeudi 28 Novembre</a:t>
            </a:r>
            <a:r>
              <a:rPr lang="fr-FR" sz="1800" baseline="0" dirty="0">
                <a:solidFill>
                  <a:schemeClr val="bg1"/>
                </a:solidFill>
                <a:latin typeface="Bahnschrift Condensed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rPr>
              <a:t>  2024 – de 9h00 à 17h30</a:t>
            </a:r>
          </a:p>
          <a:p>
            <a:pPr algn="ctr"/>
            <a:r>
              <a:rPr lang="fr-FR" sz="1800" baseline="0" dirty="0">
                <a:solidFill>
                  <a:schemeClr val="bg1"/>
                </a:solidFill>
                <a:latin typeface="Bahnschrift Condensed" panose="020B0502040204020203" pitchFamily="34" charset="0"/>
              </a:rPr>
              <a:t>Les terrasses du parc</a:t>
            </a:r>
            <a:endParaRPr lang="fr-FR" sz="18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507450D-E801-41C1-9FD7-923530A06BD4}"/>
              </a:ext>
            </a:extLst>
          </p:cNvPr>
          <p:cNvSpPr txBox="1">
            <a:spLocks/>
          </p:cNvSpPr>
          <p:nvPr userDrawn="1"/>
        </p:nvSpPr>
        <p:spPr>
          <a:xfrm>
            <a:off x="612867" y="1258532"/>
            <a:ext cx="7522464" cy="155273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600" b="1" cap="small" dirty="0">
                <a:solidFill>
                  <a:srgbClr val="182E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Journée régionale </a:t>
            </a:r>
          </a:p>
          <a:p>
            <a:pPr algn="ctr"/>
            <a:r>
              <a:rPr lang="fr-FR" sz="3600" b="1" cap="small" dirty="0">
                <a:solidFill>
                  <a:srgbClr val="182E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des pharmaciens</a:t>
            </a:r>
            <a:r>
              <a:rPr lang="fr-FR" sz="3600" b="1" cap="small" baseline="0" dirty="0">
                <a:solidFill>
                  <a:srgbClr val="182E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hospitaliers</a:t>
            </a:r>
            <a:endParaRPr lang="fr-FR" sz="3600" b="1" cap="small" dirty="0">
              <a:solidFill>
                <a:srgbClr val="182E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1712952" y="4103773"/>
            <a:ext cx="752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337B8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Pharmacie hospitalière : des nouvelles perspectives.</a:t>
            </a: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783" y="5937502"/>
            <a:ext cx="2461815" cy="92049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797" y="3065867"/>
            <a:ext cx="1163189" cy="1144073"/>
          </a:xfrm>
          <a:prstGeom prst="rect">
            <a:avLst/>
          </a:prstGeom>
        </p:spPr>
      </p:pic>
      <p:cxnSp>
        <p:nvCxnSpPr>
          <p:cNvPr id="15" name="Connecteur droit 14"/>
          <p:cNvCxnSpPr/>
          <p:nvPr userDrawn="1"/>
        </p:nvCxnSpPr>
        <p:spPr>
          <a:xfrm flipV="1">
            <a:off x="173519" y="704089"/>
            <a:ext cx="2706845" cy="17144"/>
          </a:xfrm>
          <a:prstGeom prst="line">
            <a:avLst/>
          </a:prstGeom>
          <a:ln w="53975">
            <a:solidFill>
              <a:srgbClr val="337B85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28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vec coins rognés en diagonale 10"/>
          <p:cNvSpPr/>
          <p:nvPr userDrawn="1"/>
        </p:nvSpPr>
        <p:spPr>
          <a:xfrm>
            <a:off x="3" y="6423921"/>
            <a:ext cx="7918725" cy="434087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B4F2E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750">
                <a:solidFill>
                  <a:schemeClr val="accent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3A98EE3D-8CD1-4C3F-BD1C-C98C9596463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507450D-E801-41C1-9FD7-923530A06BD4}"/>
              </a:ext>
            </a:extLst>
          </p:cNvPr>
          <p:cNvSpPr txBox="1">
            <a:spLocks/>
          </p:cNvSpPr>
          <p:nvPr userDrawn="1"/>
        </p:nvSpPr>
        <p:spPr>
          <a:xfrm>
            <a:off x="310720" y="417147"/>
            <a:ext cx="7907918" cy="120708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700" b="1" cap="small" dirty="0">
                <a:solidFill>
                  <a:srgbClr val="182E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Journée régionale des pharmaciens</a:t>
            </a:r>
            <a:r>
              <a:rPr lang="fr-FR" sz="2700" b="1" cap="small" baseline="0" dirty="0">
                <a:solidFill>
                  <a:srgbClr val="182E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hospitaliers</a:t>
            </a:r>
            <a:endParaRPr lang="fr-FR" sz="2700" b="1" cap="small" dirty="0">
              <a:solidFill>
                <a:srgbClr val="182E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1064658" y="1320295"/>
            <a:ext cx="5789404" cy="376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46" dirty="0">
                <a:solidFill>
                  <a:srgbClr val="337B8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Pharmacie hospitalière : des nouvelles perspectives.</a:t>
            </a:r>
          </a:p>
        </p:txBody>
      </p:sp>
      <p:sp>
        <p:nvSpPr>
          <p:cNvPr id="13" name="Pentagone 12"/>
          <p:cNvSpPr/>
          <p:nvPr userDrawn="1"/>
        </p:nvSpPr>
        <p:spPr>
          <a:xfrm>
            <a:off x="0" y="5094560"/>
            <a:ext cx="6009588" cy="1046376"/>
          </a:xfrm>
          <a:prstGeom prst="homePlate">
            <a:avLst/>
          </a:prstGeom>
          <a:solidFill>
            <a:srgbClr val="40646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3622276" y="2006606"/>
            <a:ext cx="674177" cy="647244"/>
          </a:xfrm>
          <a:prstGeom prst="rect">
            <a:avLst/>
          </a:prstGeom>
        </p:spPr>
      </p:pic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5894" y="6423922"/>
            <a:ext cx="7350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3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defTabSz="165593">
              <a:tabLst>
                <a:tab pos="165593" algn="l"/>
              </a:tabLst>
            </a:pPr>
            <a:r>
              <a:rPr lang="fr-FR"/>
              <a:t>OMEDay 2024 - </a:t>
            </a:r>
            <a:r>
              <a:rPr lang="fr-FR">
                <a:solidFill>
                  <a:srgbClr val="337B85"/>
                </a:solidFill>
              </a:rPr>
              <a:t>Pharmacie hospitalière : des nouvelles perspectives 														</a:t>
            </a:r>
            <a:r>
              <a:rPr lang="fr-FR"/>
              <a:t>Jeudi 28 Novembre 2024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00265B-0DFF-0007-D57F-717185DB9F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0720" y="5238826"/>
            <a:ext cx="4141788" cy="619125"/>
          </a:xfrm>
        </p:spPr>
        <p:txBody>
          <a:bodyPr/>
          <a:lstStyle>
            <a:lvl1pPr marL="0" indent="0" algn="ctr" defTabSz="457200" rtl="0" eaLnBrk="1" latinLnBrk="0" hangingPunct="1">
              <a:buNone/>
              <a:defRPr lang="fr-FR" sz="1800" kern="1200" dirty="0" smtClean="0">
                <a:solidFill>
                  <a:schemeClr val="bg1"/>
                </a:solidFill>
                <a:latin typeface="Bahnschrift Condensed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5pPr marL="1026026" indent="0">
              <a:buNone/>
              <a:defRPr/>
            </a:lvl5pPr>
          </a:lstStyle>
          <a:p>
            <a:pPr lvl="0"/>
            <a:r>
              <a:rPr lang="fr-FR" dirty="0"/>
              <a:t>Nom de l’intervenant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9616A52A-F65D-4FC0-CAC8-1F201BE702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2724" y="2811583"/>
            <a:ext cx="6573271" cy="1652841"/>
          </a:xfrm>
        </p:spPr>
        <p:txBody>
          <a:bodyPr>
            <a:normAutofit/>
          </a:bodyPr>
          <a:lstStyle>
            <a:lvl1pPr marL="0" indent="0" algn="ctr" defTabSz="457200" rtl="0" eaLnBrk="1" latinLnBrk="0" hangingPunct="1">
              <a:buNone/>
              <a:defRPr lang="fr-FR" sz="2400" b="0" kern="1200" cap="all" noProof="0" dirty="0" smtClean="0">
                <a:solidFill>
                  <a:srgbClr val="337B8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5pPr marL="1026026" indent="0">
              <a:buNone/>
              <a:defRPr/>
            </a:lvl5pPr>
          </a:lstStyle>
          <a:p>
            <a:pPr lvl="0"/>
            <a:r>
              <a:rPr lang="fr-FR" dirty="0"/>
              <a:t>Titre a saisir</a:t>
            </a:r>
          </a:p>
        </p:txBody>
      </p:sp>
    </p:spTree>
    <p:extLst>
      <p:ext uri="{BB962C8B-B14F-4D97-AF65-F5344CB8AC3E}">
        <p14:creationId xmlns:p14="http://schemas.microsoft.com/office/powerpoint/2010/main" val="189319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avec coins rognés en diagonale 7"/>
          <p:cNvSpPr/>
          <p:nvPr userDrawn="1"/>
        </p:nvSpPr>
        <p:spPr>
          <a:xfrm>
            <a:off x="3" y="6423921"/>
            <a:ext cx="7918725" cy="434087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B4F2E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750">
                <a:solidFill>
                  <a:schemeClr val="accent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3A98EE3D-8CD1-4C3F-BD1C-C98C9596463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53599" y="735081"/>
            <a:ext cx="7336638" cy="682501"/>
          </a:xfrm>
          <a:prstGeom prst="rect">
            <a:avLst/>
          </a:prstGeom>
        </p:spPr>
        <p:txBody>
          <a:bodyPr rtlCol="0"/>
          <a:lstStyle>
            <a:lvl1pPr>
              <a:defRPr lang="fr-FR" sz="2400" kern="1200" cap="none" baseline="0" noProof="0" dirty="0">
                <a:solidFill>
                  <a:schemeClr val="accent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80354" y="2011586"/>
            <a:ext cx="8272211" cy="3634486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fr-FR" noProof="0" dirty="0"/>
              <a:t>Modifiez les styles du texte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67" y="869659"/>
            <a:ext cx="378098" cy="413343"/>
          </a:xfrm>
          <a:prstGeom prst="rect">
            <a:avLst/>
          </a:prstGeom>
        </p:spPr>
      </p:pic>
      <p:sp>
        <p:nvSpPr>
          <p:cNvPr id="2" name="Espace réservé du pied de page 4">
            <a:extLst>
              <a:ext uri="{FF2B5EF4-FFF2-40B4-BE49-F238E27FC236}">
                <a16:creationId xmlns:a16="http://schemas.microsoft.com/office/drawing/2014/main" id="{5EAE4EDA-5689-92ED-8E8B-F1B98FC4B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5894" y="6423922"/>
            <a:ext cx="7350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3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defTabSz="165593">
              <a:tabLst>
                <a:tab pos="165593" algn="l"/>
              </a:tabLst>
            </a:pPr>
            <a:r>
              <a:rPr lang="fr-FR"/>
              <a:t>OMEDay 2024 - </a:t>
            </a:r>
            <a:r>
              <a:rPr lang="fr-FR">
                <a:solidFill>
                  <a:srgbClr val="337B85"/>
                </a:solidFill>
              </a:rPr>
              <a:t>Pharmacie hospitalière : des nouvelles perspectives 														</a:t>
            </a:r>
            <a:r>
              <a:rPr lang="fr-FR"/>
              <a:t>Jeudi 28 Novembre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97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80978" y="-16672"/>
            <a:ext cx="1163022" cy="1619230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5896" y="2336007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 dirty="0"/>
              <a:t>Modifiez les styles du texte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5894" y="6423922"/>
            <a:ext cx="73805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cap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fr-FR" dirty="0"/>
              <a:t>OMEDay 2024 - </a:t>
            </a:r>
            <a:r>
              <a:rPr lang="fr-FR" sz="831" dirty="0">
                <a:solidFill>
                  <a:srgbClr val="337B85"/>
                </a:solidFill>
              </a:rPr>
              <a:t>Pharmacie hospitalière : des nouvelles perspectives </a:t>
            </a:r>
            <a:r>
              <a:rPr lang="fr-FR" dirty="0">
                <a:solidFill>
                  <a:srgbClr val="337B85"/>
                </a:solidFill>
              </a:rPr>
              <a:t>							</a:t>
            </a:r>
            <a:r>
              <a:rPr lang="fr-FR" dirty="0"/>
              <a:t>Jeudi 28 Novembre 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18725" y="6423922"/>
            <a:ext cx="789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3A98EE3D-8CD1-4C3F-BD1C-C98C9596463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F3B67C0A-FA74-6C93-F405-B9DD031EE3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567712" cy="63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9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6" r:id="rId2"/>
    <p:sldLayoutId id="2147483775" r:id="rId3"/>
  </p:sldLayoutIdLst>
  <p:hf hdr="0" dt="0"/>
  <p:txStyles>
    <p:titleStyle>
      <a:lvl1pPr marL="0" algn="l" defTabSz="342909" rtl="0" eaLnBrk="1" latinLnBrk="0" hangingPunct="1">
        <a:spcBef>
          <a:spcPct val="0"/>
        </a:spcBef>
        <a:buNone/>
        <a:defRPr lang="fr-FR" sz="2400" b="0" kern="1200" cap="all" noProof="0" dirty="0">
          <a:solidFill>
            <a:srgbClr val="337B85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6" indent="-229506" algn="l" defTabSz="342909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472512" indent="-229506" algn="l" defTabSz="342909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675017" indent="-202505" algn="l" defTabSz="342909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931523" indent="-175504" algn="l" defTabSz="342909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1201530" indent="-175504" algn="l" defTabSz="342909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1425036" indent="-171455" algn="l" defTabSz="342909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41" indent="-171455" algn="l" defTabSz="342909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47" indent="-171455" algn="l" defTabSz="342909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53" indent="-171455" algn="l" defTabSz="342909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3429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6A96AA2-2EC3-A087-C8A6-6CD49AE1D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F7FB20-29D0-D480-2750-75827DDB7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165593">
              <a:tabLst>
                <a:tab pos="165593" algn="l"/>
              </a:tabLst>
            </a:pPr>
            <a:r>
              <a:rPr lang="fr-FR"/>
              <a:t>OMEDay 2024 - </a:t>
            </a:r>
            <a:r>
              <a:rPr lang="fr-FR">
                <a:solidFill>
                  <a:srgbClr val="337B85"/>
                </a:solidFill>
              </a:rPr>
              <a:t>Pharmacie hospitalière : des nouvelles perspectives 														</a:t>
            </a:r>
            <a:r>
              <a:rPr lang="fr-FR"/>
              <a:t>Jeudi 28 Novembre 2024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B5A70BB-CDF8-5006-6559-D250CEF3C2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399" y="5136776"/>
            <a:ext cx="5486401" cy="986118"/>
          </a:xfrm>
        </p:spPr>
        <p:txBody>
          <a:bodyPr>
            <a:normAutofit/>
          </a:bodyPr>
          <a:lstStyle/>
          <a:p>
            <a:r>
              <a:rPr lang="fr-FR" dirty="0"/>
              <a:t>Eric KYRIAKIDES Responsable pédagogique CFPPH - V/président CN3PH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9003B9-4589-5CAB-9CC4-F63DDA30EA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Arrêté du 31 juillet 2024 : compétences du PPH</a:t>
            </a:r>
          </a:p>
        </p:txBody>
      </p:sp>
    </p:spTree>
    <p:extLst>
      <p:ext uri="{BB962C8B-B14F-4D97-AF65-F5344CB8AC3E}">
        <p14:creationId xmlns:p14="http://schemas.microsoft.com/office/powerpoint/2010/main" val="357156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567B209-BBBB-7B3F-64C2-B8CB0C15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BD9DF1C-D605-0CF4-F431-1355911D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599" y="564775"/>
            <a:ext cx="7336638" cy="801635"/>
          </a:xfrm>
        </p:spPr>
        <p:txBody>
          <a:bodyPr/>
          <a:lstStyle/>
          <a:p>
            <a:r>
              <a:rPr lang="fr-FR" dirty="0"/>
              <a:t>Arrêté du 31 juillet 2024 : Identification des compétences du PPH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F96C7C-FDFF-BEEE-3BE7-C311183B1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165593">
              <a:tabLst>
                <a:tab pos="165593" algn="l"/>
              </a:tabLst>
            </a:pPr>
            <a:r>
              <a:rPr lang="fr-FR"/>
              <a:t>OMEDay 2024 - </a:t>
            </a:r>
            <a:r>
              <a:rPr lang="fr-FR">
                <a:solidFill>
                  <a:srgbClr val="337B85"/>
                </a:solidFill>
              </a:rPr>
              <a:t>Pharmacie hospitalière : des nouvelles perspectives 														</a:t>
            </a:r>
            <a:r>
              <a:rPr lang="fr-FR"/>
              <a:t>Jeudi 28 Novembre 2024</a:t>
            </a: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BE76D13F-FAA8-4CF6-BABC-80C325F13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72" y="1497107"/>
            <a:ext cx="8884022" cy="4796118"/>
          </a:xfrm>
        </p:spPr>
        <p:txBody>
          <a:bodyPr>
            <a:normAutofit fontScale="55000" lnSpcReduction="20000"/>
          </a:bodyPr>
          <a:lstStyle/>
          <a:p>
            <a:r>
              <a:rPr lang="fr-FR" sz="2500" dirty="0"/>
              <a:t>Le nouveau référentiel de formation (arrêté du 31 juillet 2024) du préparateur en pharmacie hospitalière (PPH) voit la formation s’élargir au travers de l’instruction de </a:t>
            </a:r>
            <a:r>
              <a:rPr lang="fr-FR" sz="2500" u="sng" dirty="0"/>
              <a:t>13 compétences</a:t>
            </a:r>
            <a:r>
              <a:rPr lang="fr-FR" sz="2500" dirty="0"/>
              <a:t>.</a:t>
            </a:r>
          </a:p>
          <a:p>
            <a:r>
              <a:rPr lang="fr-FR" sz="2500" dirty="0"/>
              <a:t>Ces compétences, pour certaines nouvelles, ont intégrés l’évolution des missions confiées aux PUI depuis ces dernières années.</a:t>
            </a:r>
          </a:p>
          <a:p>
            <a:r>
              <a:rPr lang="fr-FR" sz="2500" dirty="0"/>
              <a:t> A titre d’exemple on peut y distinguer les compétences suivantes :</a:t>
            </a:r>
          </a:p>
          <a:p>
            <a:r>
              <a:rPr lang="fr-FR" sz="2500" dirty="0"/>
              <a:t>C2 :  Réaliser des bilans médicamenteux dans le cadre de la conciliation médicamenteuse….</a:t>
            </a:r>
          </a:p>
          <a:p>
            <a:r>
              <a:rPr lang="fr-FR" sz="2500" dirty="0"/>
              <a:t>C3 : Conduire des entretiens ciblés de prévention, d’information et d’actions d’éducation thérapeutique</a:t>
            </a:r>
          </a:p>
          <a:p>
            <a:r>
              <a:rPr lang="fr-FR" sz="2500" dirty="0"/>
              <a:t>C5 :  Réaliser des analyses adaptées (physico chimiques, biologiques, microbiologiques et de radioactivité) pour contrôler la qualité…</a:t>
            </a:r>
          </a:p>
          <a:p>
            <a:r>
              <a:rPr lang="fr-FR" sz="2500" dirty="0"/>
              <a:t>C9 : Gérer les flux et les stocks de médicaments, de dispositifs et fluides médicaux au sein de la pharmacie à usage intérieur et dans les stocks déportés dans les unités de soins et plateaux techniques </a:t>
            </a:r>
          </a:p>
          <a:p>
            <a:r>
              <a:rPr lang="fr-FR" sz="2500" dirty="0"/>
              <a:t>C11 : Accompagner les pairs, les personnes en formation et les autres professionnels, dans la limite de son champ de compétences…</a:t>
            </a:r>
          </a:p>
          <a:p>
            <a:pPr marL="0" indent="0">
              <a:buNone/>
            </a:pPr>
            <a:endParaRPr lang="fr-FR" sz="2500" dirty="0"/>
          </a:p>
          <a:p>
            <a:r>
              <a:rPr lang="fr-FR" sz="2500" dirty="0"/>
              <a:t>Ainsi, ce nouveau référentiel interroge la place du préparateur en pharmacie hospitalière comme collaborateur du pharmacien :</a:t>
            </a:r>
          </a:p>
          <a:p>
            <a:pPr marL="0" indent="0">
              <a:buNone/>
            </a:pPr>
            <a:endParaRPr lang="fr-FR" sz="2500" dirty="0"/>
          </a:p>
          <a:p>
            <a:r>
              <a:rPr lang="fr-FR" sz="2500" dirty="0"/>
              <a:t>Quelles tâches, missions, peuvent êtes conduites par les PPH (périmètre) ? </a:t>
            </a:r>
          </a:p>
          <a:p>
            <a:r>
              <a:rPr lang="fr-FR" sz="2500" dirty="0"/>
              <a:t>Sous quel mode  (Contrôle effectif, partagé, ou délégué…) 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196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567B209-BBBB-7B3F-64C2-B8CB0C15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BD9DF1C-D605-0CF4-F431-1355911D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221" y="409779"/>
            <a:ext cx="7336638" cy="528919"/>
          </a:xfrm>
        </p:spPr>
        <p:txBody>
          <a:bodyPr/>
          <a:lstStyle/>
          <a:p>
            <a:r>
              <a:rPr lang="fr-FR" sz="2000" dirty="0"/>
              <a:t>Arrêté du 31 juillet 2024 : L’enseignement  des PPH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F96C7C-FDFF-BEEE-3BE7-C311183B1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165593">
              <a:tabLst>
                <a:tab pos="165593" algn="l"/>
              </a:tabLst>
            </a:pPr>
            <a:r>
              <a:rPr lang="fr-FR"/>
              <a:t>OMEDay 2024 - </a:t>
            </a:r>
            <a:r>
              <a:rPr lang="fr-FR">
                <a:solidFill>
                  <a:srgbClr val="337B85"/>
                </a:solidFill>
              </a:rPr>
              <a:t>Pharmacie hospitalière : des nouvelles perspectives 														</a:t>
            </a:r>
            <a:r>
              <a:rPr lang="fr-FR"/>
              <a:t>Jeudi 28 Novembre 2024</a:t>
            </a: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BE76D13F-FAA8-4CF6-BABC-80C325F13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3" y="824753"/>
            <a:ext cx="8955741" cy="5468472"/>
          </a:xfrm>
        </p:spPr>
        <p:txBody>
          <a:bodyPr>
            <a:normAutofit fontScale="47500" lnSpcReduction="20000"/>
          </a:bodyPr>
          <a:lstStyle/>
          <a:p>
            <a:r>
              <a:rPr lang="fr-FR" sz="3500" dirty="0"/>
              <a:t>  Pour instruire ces 13 compétences, 15 UE sont identifiées correspondant à 40 ECTS :</a:t>
            </a:r>
          </a:p>
          <a:p>
            <a:pPr marL="0" indent="0">
              <a:buNone/>
            </a:pPr>
            <a:endParaRPr lang="fr-FR" sz="3500" dirty="0"/>
          </a:p>
          <a:p>
            <a:pPr lvl="1"/>
            <a:r>
              <a:rPr lang="fr-FR" sz="2500" dirty="0"/>
              <a:t>UE 1 préparation et délivrance des produits de santé (3 ECTS)</a:t>
            </a:r>
          </a:p>
          <a:p>
            <a:pPr lvl="1"/>
            <a:r>
              <a:rPr lang="fr-FR" sz="2500" dirty="0"/>
              <a:t>UE 2 Bilans médicamenteux, conciliation des traitements médicamenteux et actions de pharmacie clinique(3 ECTS)</a:t>
            </a:r>
          </a:p>
          <a:p>
            <a:pPr lvl="1"/>
            <a:r>
              <a:rPr lang="fr-FR" sz="2500" dirty="0"/>
              <a:t>UE 3 prévention et éducation thérapeutique du patient (4 ECTS) </a:t>
            </a:r>
          </a:p>
          <a:p>
            <a:pPr lvl="1"/>
            <a:r>
              <a:rPr lang="fr-FR" sz="2500" dirty="0"/>
              <a:t>UE4.1  Chimiothérapie, nutrition parentérale, préparations stériles et non stériles (3ECTS)</a:t>
            </a:r>
          </a:p>
          <a:p>
            <a:pPr lvl="1"/>
            <a:r>
              <a:rPr lang="fr-FR" sz="2500" dirty="0"/>
              <a:t>UE 4.2 radiopharmacie et radio protection (3ECTS)</a:t>
            </a:r>
          </a:p>
          <a:p>
            <a:pPr lvl="1"/>
            <a:r>
              <a:rPr lang="fr-FR" sz="2500" dirty="0"/>
              <a:t>UE 5 contrôle des préparations (2 ECTS)</a:t>
            </a:r>
          </a:p>
          <a:p>
            <a:pPr lvl="1"/>
            <a:r>
              <a:rPr lang="fr-FR" sz="2500" dirty="0"/>
              <a:t>UE 6Evaluation et référentiels de bon usage des DM, DMS et DMI, circuit et référencement (4ECTS)</a:t>
            </a:r>
          </a:p>
          <a:p>
            <a:pPr lvl="1"/>
            <a:r>
              <a:rPr lang="fr-FR" sz="2500" dirty="0"/>
              <a:t>UE 7 Préparation et contrôle des étapes du processus de stérilisation ( 3ECTS)</a:t>
            </a:r>
          </a:p>
          <a:p>
            <a:pPr lvl="1"/>
            <a:r>
              <a:rPr lang="fr-FR" sz="2500" dirty="0"/>
              <a:t>UE 8 Prévention du risque infectieux, surveillance et contrôle de l’environnement et des équipements en stérilisation 2ECT</a:t>
            </a:r>
          </a:p>
          <a:p>
            <a:pPr lvl="1"/>
            <a:r>
              <a:rPr lang="fr-FR" sz="2500" dirty="0"/>
              <a:t> UE 9 Gestion des flux et stock de médicaments, dispositifs et fluides médicaux (2 ECTS)</a:t>
            </a:r>
          </a:p>
          <a:p>
            <a:pPr lvl="1"/>
            <a:r>
              <a:rPr lang="fr-FR" sz="2500" dirty="0"/>
              <a:t>UE10 Santé publique,, économie de la santé, droit et éthique, communication et travail interdisciplinaire (2ECTS)</a:t>
            </a:r>
          </a:p>
          <a:p>
            <a:pPr lvl="1"/>
            <a:r>
              <a:rPr lang="fr-FR" sz="2500" dirty="0"/>
              <a:t>UE11 Pédagogie, tutorat projet professionnel et engagement de l’étudiant (2 ECTS)</a:t>
            </a:r>
          </a:p>
          <a:p>
            <a:pPr lvl="1"/>
            <a:r>
              <a:rPr lang="fr-FR" sz="2500" dirty="0"/>
              <a:t>UE12.1 Initiation à la démarche de recherche(3 ECTS)</a:t>
            </a:r>
          </a:p>
          <a:p>
            <a:pPr lvl="1"/>
            <a:r>
              <a:rPr lang="fr-FR" sz="2500" dirty="0"/>
              <a:t>UE12,2 anglais(2 ECTS)</a:t>
            </a:r>
          </a:p>
          <a:p>
            <a:pPr lvl="1"/>
            <a:r>
              <a:rPr lang="fr-FR" sz="2500" dirty="0"/>
              <a:t>UE13Démarche qualité et gestion des risque (2 ECTS)</a:t>
            </a:r>
          </a:p>
          <a:p>
            <a:pPr marL="243006" lvl="1" indent="0">
              <a:buNone/>
            </a:pPr>
            <a:endParaRPr lang="fr-FR" sz="2500" dirty="0"/>
          </a:p>
          <a:p>
            <a:r>
              <a:rPr lang="fr-FR" sz="3500" dirty="0"/>
              <a:t>20 ECTS sont délivrés au regard de l’instruction d’un porte-folio permettant le suivi de l’acquisition des compétences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312523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Personnalisé 11">
      <a:dk1>
        <a:srgbClr val="1D3A3B"/>
      </a:dk1>
      <a:lt1>
        <a:sysClr val="window" lastClr="FFFFFF"/>
      </a:lt1>
      <a:dk2>
        <a:srgbClr val="468C90"/>
      </a:dk2>
      <a:lt2>
        <a:srgbClr val="EBEBEB"/>
      </a:lt2>
      <a:accent1>
        <a:srgbClr val="FC8560"/>
      </a:accent1>
      <a:accent2>
        <a:srgbClr val="92C7CA"/>
      </a:accent2>
      <a:accent3>
        <a:srgbClr val="2B5557"/>
      </a:accent3>
      <a:accent4>
        <a:srgbClr val="969FA7"/>
      </a:accent4>
      <a:accent5>
        <a:srgbClr val="CBDAB0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5B051E-3904-4E9D-85DB-A0B426C9A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D7F1A9-0188-45A8-AAB7-D8B3257A9F5E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purl.org/dc/terms/"/>
    <ds:schemaRef ds:uri="16c05727-aa75-4e4a-9b5f-8a80a1165891"/>
    <ds:schemaRef ds:uri="http://schemas.microsoft.com/office/2006/documentManagement/types"/>
    <ds:schemaRef ds:uri="230e9df3-be65-4c73-a93b-d1236ebd677e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CEB89B-922A-4F66-97DB-EDD8F270360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593</Words>
  <Application>Microsoft Office PowerPoint</Application>
  <PresentationFormat>Affichage à l'écran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Bahnschrift Condensed</vt:lpstr>
      <vt:lpstr>Calibri</vt:lpstr>
      <vt:lpstr>Gill Sans MT</vt:lpstr>
      <vt:lpstr>Roboto</vt:lpstr>
      <vt:lpstr>Wingdings 2</vt:lpstr>
      <vt:lpstr>DividendVTI</vt:lpstr>
      <vt:lpstr>Présentation PowerPoint</vt:lpstr>
      <vt:lpstr>Présentation PowerPoint</vt:lpstr>
      <vt:lpstr>Arrêté du 31 juillet 2024 : Identification des compétences du PPH</vt:lpstr>
      <vt:lpstr>Arrêté du 31 juillet 2024 : L’enseignement  des PPH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2021-04-23T08:52:05Z</dcterms:created>
  <dcterms:modified xsi:type="dcterms:W3CDTF">2024-11-27T11:35:45Z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