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4" r:id="rId3"/>
    <p:sldId id="285" r:id="rId4"/>
    <p:sldId id="258" r:id="rId5"/>
    <p:sldId id="286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A068"/>
    <a:srgbClr val="EB6C15"/>
    <a:srgbClr val="FDEEE3"/>
    <a:srgbClr val="355EA9"/>
    <a:srgbClr val="F3F6FB"/>
    <a:srgbClr val="A2B9E2"/>
    <a:srgbClr val="3E6DC2"/>
    <a:srgbClr val="6A8ED0"/>
    <a:srgbClr val="F6F8FC"/>
    <a:srgbClr val="F9F9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962A5DC-F111-40CE-947B-E8C7BEC8F2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D4E1BE9-ABAC-4C2F-BD12-F35A24E89A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5CE4E0B-81A0-4A09-A3A9-4C4F8F8B81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5275F-0E57-4E67-9E59-2A28C48D615C}" type="datetimeFigureOut">
              <a:rPr lang="fr-FR" smtClean="0"/>
              <a:t>27/11/2024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6C457DC-8554-467C-810D-4AEEDD00F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116E659-F02F-4579-B2CB-4423D016A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13727-9014-46AF-806B-DE83A6F3C8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4524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23027C5-35B9-4041-B810-ACC748EDEA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F2D3A9F-3575-4088-BEEE-E293421F0E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3A4B604-9480-4EF1-9C8A-F3B2EF8A1A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5275F-0E57-4E67-9E59-2A28C48D615C}" type="datetimeFigureOut">
              <a:rPr lang="fr-FR" smtClean="0"/>
              <a:t>27/11/2024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E6773EB-D50D-47AB-9573-EF653E661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9B31548-A1C4-47C1-B6FA-F6DA40555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13727-9014-46AF-806B-DE83A6F3C8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1082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22F6475C-CA6D-4C46-A0E3-2B1522217E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8A149EE-CCF8-470D-995C-90F51542FC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0FE6D77-19B3-4F1D-A4A4-816DB88D7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5275F-0E57-4E67-9E59-2A28C48D615C}" type="datetimeFigureOut">
              <a:rPr lang="fr-FR" smtClean="0"/>
              <a:t>27/11/2024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AA1D248-B6CB-4582-8896-D30443FB5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5157558-BA1E-4573-B2A5-7C7B66AC3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13727-9014-46AF-806B-DE83A6F3C8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4706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6487AA9-EF3C-4FF9-9401-50CACB3681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9ACD911-5BD6-4A46-A3CF-1A6185059A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7209A4C-23B6-4830-B248-3ADDB07A7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5275F-0E57-4E67-9E59-2A28C48D615C}" type="datetimeFigureOut">
              <a:rPr lang="fr-FR" smtClean="0"/>
              <a:t>27/11/2024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C782246-D99D-4177-9B76-A0868109C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EF3F54F-2E02-4E39-B6EF-EA496EC31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13727-9014-46AF-806B-DE83A6F3C8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0171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9919956-60F1-4761-AEAD-58581BEB0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2931148-0842-416F-94EF-9B1E89E23B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02D5E04-3746-4580-AE85-5B068BF0F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5275F-0E57-4E67-9E59-2A28C48D615C}" type="datetimeFigureOut">
              <a:rPr lang="fr-FR" smtClean="0"/>
              <a:t>27/11/2024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7D5E8F0-16D9-4AFF-AB5A-DB7FA361D3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35A70D6-CFB2-4D1E-AE6C-83E1EFE8F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13727-9014-46AF-806B-DE83A6F3C8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3811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0AA02EE-F8ED-4895-91FE-66991516EC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13139E8-3A9F-4C0B-9B16-C691B6B167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5DEBE5F-7F38-4249-B322-8ED81EA3C1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E868F75-A899-4AD5-9212-0B6085D583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5275F-0E57-4E67-9E59-2A28C48D615C}" type="datetimeFigureOut">
              <a:rPr lang="fr-FR" smtClean="0"/>
              <a:t>27/11/2024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04FBE9B-5CDB-4127-84C8-5ABB2803B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11877D5-A7F9-4885-B837-15B63788E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13727-9014-46AF-806B-DE83A6F3C8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6729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764EBB5-573D-4856-AC00-159186904D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BA9E550-E118-4B6C-B1B1-1CF352F3F1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3A35A04-F7AD-4FC2-A074-ECA7AB3379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CD88288-B2EC-4FE0-AFA4-27E8FA56D1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B6B3505D-8E4A-4400-B6D9-A1F1FB262F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3ABCF739-4451-45BA-8BF7-F9B2281EFE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5275F-0E57-4E67-9E59-2A28C48D615C}" type="datetimeFigureOut">
              <a:rPr lang="fr-FR" smtClean="0"/>
              <a:t>27/11/2024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DE2587DA-F9E1-4FE5-B08B-9B262E5F0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C4594CCD-6A31-4A17-8622-076D918D2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13727-9014-46AF-806B-DE83A6F3C8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0611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33B98F-B323-4030-8FF5-361E70E77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CC38643-4D37-4214-B0E7-74DB875819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5275F-0E57-4E67-9E59-2A28C48D615C}" type="datetimeFigureOut">
              <a:rPr lang="fr-FR" smtClean="0"/>
              <a:t>27/11/2024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82A9162-98DE-46FD-909F-AA1F6E25E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6F88F80-899D-4140-BD4A-90009400B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13727-9014-46AF-806B-DE83A6F3C8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0649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39B6C42-B075-4749-AF93-65521CD8DE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5275F-0E57-4E67-9E59-2A28C48D615C}" type="datetimeFigureOut">
              <a:rPr lang="fr-FR" smtClean="0"/>
              <a:t>27/11/2024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DFDE2B3-09EA-4142-9DE1-A6F4995329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3D12D0B-297D-42C4-BAB9-10D356C90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13727-9014-46AF-806B-DE83A6F3C8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2803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E694D31-E538-4F6A-881F-CB9334E3FB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D8203EF-4B4D-4613-A15C-DA750B2A5A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9717956-B593-4CAA-98DB-4885CD3D06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90ED21C-A529-4A08-A899-66CBE7E62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5275F-0E57-4E67-9E59-2A28C48D615C}" type="datetimeFigureOut">
              <a:rPr lang="fr-FR" smtClean="0"/>
              <a:t>27/11/2024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3C5EF9E-0E96-4AFC-BE76-188AF23AF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289EDD0-A9FA-4F63-99EE-FB913DEEF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13727-9014-46AF-806B-DE83A6F3C8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1050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5DF88BB-B685-4186-B952-EC35F868A3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07BC0CB5-1E75-403F-A5EF-4CF9DC5A6A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BEFBBB6-AC9A-4E83-A255-A16DE9F78A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4D8A194-CBC2-4094-BA87-915478F14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5275F-0E57-4E67-9E59-2A28C48D615C}" type="datetimeFigureOut">
              <a:rPr lang="fr-FR" smtClean="0"/>
              <a:t>27/11/2024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32C4BAA-3176-436C-BCAE-BC786B99A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4C0E702-71B9-4BE5-AAEB-03A041194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13727-9014-46AF-806B-DE83A6F3C8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8511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6969FFC5-89A3-4967-BEF0-53D5354036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2325E13-6E06-4C5C-9A39-20B78F7DF5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F00BE0B-6181-450B-BAA4-6F0EAA765D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75275F-0E57-4E67-9E59-2A28C48D615C}" type="datetimeFigureOut">
              <a:rPr lang="fr-FR" smtClean="0"/>
              <a:t>27/11/2024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3226B47-0090-4C8D-82DD-98067730EA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C6F48C8-AE29-4D59-9555-002D06BF22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413727-9014-46AF-806B-DE83A6F3C8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370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5" Type="http://schemas.microsoft.com/office/2007/relationships/hdphoto" Target="../media/hdphoto2.wdp"/><Relationship Id="rId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0.PNG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Relationship Id="rId6" Type="http://schemas.microsoft.com/office/2007/relationships/hdphoto" Target="../media/hdphoto4.wdp"/><Relationship Id="rId5" Type="http://schemas.openxmlformats.org/officeDocument/2006/relationships/image" Target="../media/image15.png"/><Relationship Id="rId4" Type="http://schemas.microsoft.com/office/2007/relationships/hdphoto" Target="../media/hdphoto3.wdp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hdphoto" Target="../media/hdphoto7.wdp"/><Relationship Id="rId13" Type="http://schemas.openxmlformats.org/officeDocument/2006/relationships/image" Target="../media/image10.PNG"/><Relationship Id="rId3" Type="http://schemas.openxmlformats.org/officeDocument/2006/relationships/image" Target="../media/image17.png"/><Relationship Id="rId7" Type="http://schemas.openxmlformats.org/officeDocument/2006/relationships/image" Target="../media/image19.png"/><Relationship Id="rId12" Type="http://schemas.microsoft.com/office/2007/relationships/hdphoto" Target="../media/hdphoto9.wdp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6" Type="http://schemas.microsoft.com/office/2007/relationships/hdphoto" Target="../media/hdphoto6.wdp"/><Relationship Id="rId11" Type="http://schemas.openxmlformats.org/officeDocument/2006/relationships/image" Target="../media/image21.png"/><Relationship Id="rId5" Type="http://schemas.openxmlformats.org/officeDocument/2006/relationships/image" Target="../media/image18.png"/><Relationship Id="rId10" Type="http://schemas.microsoft.com/office/2007/relationships/hdphoto" Target="../media/hdphoto8.wdp"/><Relationship Id="rId4" Type="http://schemas.microsoft.com/office/2007/relationships/hdphoto" Target="../media/hdphoto5.wdp"/><Relationship Id="rId9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1797AA61-D89A-454E-BFA4-2C34DA6A6444}"/>
              </a:ext>
            </a:extLst>
          </p:cNvPr>
          <p:cNvSpPr txBox="1">
            <a:spLocks/>
          </p:cNvSpPr>
          <p:nvPr/>
        </p:nvSpPr>
        <p:spPr>
          <a:xfrm>
            <a:off x="842384" y="1699083"/>
            <a:ext cx="7266751" cy="27432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400" dirty="0">
                <a:solidFill>
                  <a:srgbClr val="EB6C15"/>
                </a:solidFill>
                <a:latin typeface="+mn-lt"/>
              </a:rPr>
              <a:t>Partenariat public – privé</a:t>
            </a:r>
          </a:p>
          <a:p>
            <a:r>
              <a:rPr lang="fr-FR" sz="4400" dirty="0">
                <a:solidFill>
                  <a:srgbClr val="EB6C15"/>
                </a:solidFill>
                <a:latin typeface="+mn-lt"/>
              </a:rPr>
              <a:t>Depuis juillet 2022</a:t>
            </a:r>
            <a:br>
              <a:rPr lang="fr-FR" sz="5600" dirty="0">
                <a:solidFill>
                  <a:srgbClr val="FF6600"/>
                </a:solidFill>
                <a:latin typeface="+mn-lt"/>
              </a:rPr>
            </a:br>
            <a:br>
              <a:rPr lang="fr-FR" sz="2800" dirty="0">
                <a:latin typeface="+mn-lt"/>
              </a:rPr>
            </a:br>
            <a:r>
              <a:rPr lang="fr-FR" sz="28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Intégration de la prestation de stérilisation </a:t>
            </a:r>
          </a:p>
          <a:p>
            <a:r>
              <a:rPr lang="fr-FR" sz="28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de la clinique de la Plaine </a:t>
            </a:r>
          </a:p>
          <a:p>
            <a:r>
              <a:rPr lang="fr-FR" sz="28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dans le périmètre d’activité de la stérilisation de territoire </a:t>
            </a:r>
          </a:p>
          <a:p>
            <a:r>
              <a:rPr lang="fr-FR" sz="28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du CHU de Clermont-Ferrand</a:t>
            </a:r>
          </a:p>
        </p:txBody>
      </p:sp>
      <p:pic>
        <p:nvPicPr>
          <p:cNvPr id="1026" name="Picture 2" descr="1686327789207">
            <a:extLst>
              <a:ext uri="{FF2B5EF4-FFF2-40B4-BE49-F238E27FC236}">
                <a16:creationId xmlns:a16="http://schemas.microsoft.com/office/drawing/2014/main" id="{CEE01AD6-7547-4AA0-9E10-CC31656FC8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9144" y="202240"/>
            <a:ext cx="1156087" cy="945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AutoShape 4" descr="https://www.chu-clermontferrand.fr/sites/default/files/2021-03/logo-footer.svg">
            <a:extLst>
              <a:ext uri="{FF2B5EF4-FFF2-40B4-BE49-F238E27FC236}">
                <a16:creationId xmlns:a16="http://schemas.microsoft.com/office/drawing/2014/main" id="{5FEB0B59-EB49-4AE1-836A-3A3AD39D1E9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AD8C48D5-2116-4EF1-A1D5-4067623BD9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581" y="50796"/>
            <a:ext cx="1290037" cy="1179912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46470" y="292897"/>
            <a:ext cx="3473324" cy="835790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D484D089-6CF4-49B4-8BC4-BA7A897CF92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827170"/>
            <a:ext cx="9699812" cy="2602329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719794" y="-266700"/>
            <a:ext cx="4381974" cy="7696200"/>
          </a:xfrm>
          <a:prstGeom prst="rect">
            <a:avLst/>
          </a:prstGeom>
          <a:ln>
            <a:noFill/>
          </a:ln>
          <a:effectLst>
            <a:softEdge rad="254000"/>
          </a:effectLst>
        </p:spPr>
      </p:pic>
      <p:sp>
        <p:nvSpPr>
          <p:cNvPr id="5" name="ZoneTexte 4"/>
          <p:cNvSpPr txBox="1"/>
          <p:nvPr/>
        </p:nvSpPr>
        <p:spPr>
          <a:xfrm>
            <a:off x="144581" y="1106505"/>
            <a:ext cx="2441865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300" dirty="0">
                <a:solidFill>
                  <a:schemeClr val="accent1">
                    <a:lumMod val="50000"/>
                  </a:schemeClr>
                </a:solidFill>
                <a:ea typeface="+mj-ea"/>
                <a:cs typeface="+mj-cs"/>
              </a:rPr>
              <a:t>Delphine Oudoul </a:t>
            </a:r>
          </a:p>
          <a:p>
            <a:r>
              <a:rPr lang="fr-FR" sz="2300" dirty="0">
                <a:solidFill>
                  <a:schemeClr val="accent1">
                    <a:lumMod val="50000"/>
                  </a:schemeClr>
                </a:solidFill>
                <a:ea typeface="+mj-ea"/>
                <a:cs typeface="+mj-cs"/>
              </a:rPr>
              <a:t>Pascal Rivoire </a:t>
            </a:r>
          </a:p>
        </p:txBody>
      </p:sp>
    </p:spTree>
    <p:extLst>
      <p:ext uri="{BB962C8B-B14F-4D97-AF65-F5344CB8AC3E}">
        <p14:creationId xmlns:p14="http://schemas.microsoft.com/office/powerpoint/2010/main" val="28103170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à coins arrondis 41"/>
          <p:cNvSpPr/>
          <p:nvPr/>
        </p:nvSpPr>
        <p:spPr>
          <a:xfrm>
            <a:off x="442823" y="828754"/>
            <a:ext cx="11306355" cy="2149754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ZoneTexte 31"/>
          <p:cNvSpPr txBox="1"/>
          <p:nvPr/>
        </p:nvSpPr>
        <p:spPr>
          <a:xfrm>
            <a:off x="716423" y="65988"/>
            <a:ext cx="371416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b="1" dirty="0">
                <a:solidFill>
                  <a:srgbClr val="EB6C15"/>
                </a:solidFill>
              </a:rPr>
              <a:t>CONTEXTE</a:t>
            </a:r>
          </a:p>
        </p:txBody>
      </p:sp>
      <p:grpSp>
        <p:nvGrpSpPr>
          <p:cNvPr id="37" name="Groupe 36"/>
          <p:cNvGrpSpPr/>
          <p:nvPr/>
        </p:nvGrpSpPr>
        <p:grpSpPr>
          <a:xfrm>
            <a:off x="-103514" y="3147666"/>
            <a:ext cx="12292643" cy="3346201"/>
            <a:chOff x="-103514" y="2035303"/>
            <a:chExt cx="12292643" cy="3346201"/>
          </a:xfrm>
        </p:grpSpPr>
        <p:grpSp>
          <p:nvGrpSpPr>
            <p:cNvPr id="27" name="Groupe 26"/>
            <p:cNvGrpSpPr/>
            <p:nvPr/>
          </p:nvGrpSpPr>
          <p:grpSpPr>
            <a:xfrm>
              <a:off x="-103514" y="2273119"/>
              <a:ext cx="12292643" cy="3108385"/>
              <a:chOff x="-103514" y="1933754"/>
              <a:chExt cx="12292643" cy="3108385"/>
            </a:xfrm>
          </p:grpSpPr>
          <p:sp>
            <p:nvSpPr>
              <p:cNvPr id="3" name="Flèche droite 2"/>
              <p:cNvSpPr/>
              <p:nvPr/>
            </p:nvSpPr>
            <p:spPr>
              <a:xfrm>
                <a:off x="-103514" y="3030841"/>
                <a:ext cx="12292643" cy="868385"/>
              </a:xfrm>
              <a:prstGeom prst="rightArrow">
                <a:avLst/>
              </a:prstGeom>
              <a:solidFill>
                <a:schemeClr val="bg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" name="Rectangle 3"/>
              <p:cNvSpPr/>
              <p:nvPr/>
            </p:nvSpPr>
            <p:spPr>
              <a:xfrm>
                <a:off x="1285336" y="3252158"/>
                <a:ext cx="2070339" cy="431321"/>
              </a:xfrm>
              <a:prstGeom prst="rect">
                <a:avLst/>
              </a:prstGeom>
              <a:solidFill>
                <a:srgbClr val="A2B9E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" name="Rectangle 4"/>
              <p:cNvSpPr/>
              <p:nvPr/>
            </p:nvSpPr>
            <p:spPr>
              <a:xfrm>
                <a:off x="8727057" y="3252157"/>
                <a:ext cx="2070339" cy="431321"/>
              </a:xfrm>
              <a:prstGeom prst="rect">
                <a:avLst/>
              </a:prstGeom>
              <a:solidFill>
                <a:srgbClr val="355EA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" name="Rectangle 5"/>
              <p:cNvSpPr/>
              <p:nvPr/>
            </p:nvSpPr>
            <p:spPr>
              <a:xfrm>
                <a:off x="6246484" y="3252158"/>
                <a:ext cx="2070339" cy="431321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3765910" y="3252158"/>
                <a:ext cx="2070339" cy="431321"/>
              </a:xfrm>
              <a:prstGeom prst="rect">
                <a:avLst/>
              </a:prstGeom>
              <a:solidFill>
                <a:srgbClr val="6A8ED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2286002" y="3467817"/>
                <a:ext cx="67095" cy="931655"/>
              </a:xfrm>
              <a:prstGeom prst="rect">
                <a:avLst/>
              </a:prstGeom>
              <a:solidFill>
                <a:srgbClr val="A2B9E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7248105" y="3467817"/>
                <a:ext cx="67095" cy="931655"/>
              </a:xfrm>
              <a:prstGeom prst="rect">
                <a:avLst/>
              </a:prstGeom>
              <a:solidFill>
                <a:srgbClr val="3E6DC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9729640" y="2583610"/>
                <a:ext cx="67095" cy="931655"/>
              </a:xfrm>
              <a:prstGeom prst="rect">
                <a:avLst/>
              </a:prstGeom>
              <a:solidFill>
                <a:srgbClr val="355EA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4768490" y="2583611"/>
                <a:ext cx="67095" cy="931655"/>
              </a:xfrm>
              <a:prstGeom prst="rect">
                <a:avLst/>
              </a:prstGeom>
              <a:solidFill>
                <a:srgbClr val="6A8ED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" name="Ellipse 11"/>
              <p:cNvSpPr/>
              <p:nvPr/>
            </p:nvSpPr>
            <p:spPr>
              <a:xfrm>
                <a:off x="1978805" y="4352026"/>
                <a:ext cx="681487" cy="690113"/>
              </a:xfrm>
              <a:prstGeom prst="ellipse">
                <a:avLst/>
              </a:prstGeom>
              <a:solidFill>
                <a:srgbClr val="A2B9E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3" name="Ellipse 12"/>
              <p:cNvSpPr/>
              <p:nvPr/>
            </p:nvSpPr>
            <p:spPr>
              <a:xfrm>
                <a:off x="9421482" y="1933754"/>
                <a:ext cx="681487" cy="690113"/>
              </a:xfrm>
              <a:prstGeom prst="ellipse">
                <a:avLst/>
              </a:prstGeom>
              <a:solidFill>
                <a:srgbClr val="355EA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4" name="Ellipse 13"/>
              <p:cNvSpPr/>
              <p:nvPr/>
            </p:nvSpPr>
            <p:spPr>
              <a:xfrm>
                <a:off x="6932282" y="4327584"/>
                <a:ext cx="681487" cy="690113"/>
              </a:xfrm>
              <a:prstGeom prst="ellipse">
                <a:avLst/>
              </a:prstGeom>
              <a:solidFill>
                <a:srgbClr val="3E6DC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5" name="Ellipse 14"/>
              <p:cNvSpPr/>
              <p:nvPr/>
            </p:nvSpPr>
            <p:spPr>
              <a:xfrm>
                <a:off x="4468961" y="1933754"/>
                <a:ext cx="681487" cy="690113"/>
              </a:xfrm>
              <a:prstGeom prst="ellipse">
                <a:avLst/>
              </a:prstGeom>
              <a:solidFill>
                <a:srgbClr val="6A8ED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7" name="ZoneTexte 16"/>
              <p:cNvSpPr txBox="1"/>
              <p:nvPr/>
            </p:nvSpPr>
            <p:spPr>
              <a:xfrm>
                <a:off x="1265179" y="2804368"/>
                <a:ext cx="210436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2800" b="1" dirty="0">
                    <a:solidFill>
                      <a:srgbClr val="A2B9E2"/>
                    </a:solidFill>
                  </a:rPr>
                  <a:t>Février 2022</a:t>
                </a:r>
              </a:p>
            </p:txBody>
          </p:sp>
          <p:sp>
            <p:nvSpPr>
              <p:cNvPr id="18" name="ZoneTexte 17"/>
              <p:cNvSpPr txBox="1"/>
              <p:nvPr/>
            </p:nvSpPr>
            <p:spPr>
              <a:xfrm>
                <a:off x="3984858" y="3660466"/>
                <a:ext cx="164969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2800" b="1" dirty="0">
                    <a:solidFill>
                      <a:srgbClr val="6A8ED0"/>
                    </a:solidFill>
                  </a:rPr>
                  <a:t>Mai 2022</a:t>
                </a:r>
              </a:p>
            </p:txBody>
          </p:sp>
          <p:sp>
            <p:nvSpPr>
              <p:cNvPr id="19" name="ZoneTexte 18"/>
              <p:cNvSpPr txBox="1"/>
              <p:nvPr/>
            </p:nvSpPr>
            <p:spPr>
              <a:xfrm>
                <a:off x="8577393" y="3660466"/>
                <a:ext cx="236966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2800" b="1" dirty="0">
                    <a:solidFill>
                      <a:srgbClr val="355EA9"/>
                    </a:solidFill>
                  </a:rPr>
                  <a:t>Octobre 2022</a:t>
                </a:r>
              </a:p>
            </p:txBody>
          </p:sp>
          <p:sp>
            <p:nvSpPr>
              <p:cNvPr id="20" name="ZoneTexte 19"/>
              <p:cNvSpPr txBox="1"/>
              <p:nvPr/>
            </p:nvSpPr>
            <p:spPr>
              <a:xfrm>
                <a:off x="6215299" y="2787827"/>
                <a:ext cx="211545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2800" b="1" dirty="0">
                    <a:solidFill>
                      <a:srgbClr val="3E6DC2"/>
                    </a:solidFill>
                  </a:rPr>
                  <a:t>Juillet 2022</a:t>
                </a:r>
              </a:p>
            </p:txBody>
          </p:sp>
          <p:pic>
            <p:nvPicPr>
              <p:cNvPr id="21" name="Image 20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2076126" y="4461730"/>
                <a:ext cx="497378" cy="478381"/>
              </a:xfrm>
              <a:prstGeom prst="rect">
                <a:avLst/>
              </a:prstGeom>
            </p:spPr>
          </p:pic>
          <p:pic>
            <p:nvPicPr>
              <p:cNvPr id="22" name="Image 21"/>
              <p:cNvPicPr>
                <a:picLocks noChangeAspect="1"/>
              </p:cNvPicPr>
              <p:nvPr/>
            </p:nvPicPr>
            <p:blipFill rotWithShape="1">
              <a:blip r:embed="rId3"/>
              <a:srcRect t="6861"/>
              <a:stretch/>
            </p:blipFill>
            <p:spPr>
              <a:xfrm>
                <a:off x="4543813" y="2055042"/>
                <a:ext cx="532428" cy="383369"/>
              </a:xfrm>
              <a:prstGeom prst="rect">
                <a:avLst/>
              </a:prstGeom>
            </p:spPr>
          </p:pic>
          <p:pic>
            <p:nvPicPr>
              <p:cNvPr id="25" name="Image 24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056906" y="4425833"/>
                <a:ext cx="449492" cy="493614"/>
              </a:xfrm>
              <a:prstGeom prst="rect">
                <a:avLst/>
              </a:prstGeom>
            </p:spPr>
          </p:pic>
          <p:pic>
            <p:nvPicPr>
              <p:cNvPr id="26" name="Image 25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9552890" y="2041382"/>
                <a:ext cx="468836" cy="456165"/>
              </a:xfrm>
              <a:prstGeom prst="rect">
                <a:avLst/>
              </a:prstGeom>
            </p:spPr>
          </p:pic>
        </p:grpSp>
        <p:sp>
          <p:nvSpPr>
            <p:cNvPr id="28" name="Ellipse 27"/>
            <p:cNvSpPr/>
            <p:nvPr/>
          </p:nvSpPr>
          <p:spPr>
            <a:xfrm>
              <a:off x="2242698" y="3729211"/>
              <a:ext cx="157640" cy="16081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9" name="Ellipse 28"/>
            <p:cNvSpPr/>
            <p:nvPr/>
          </p:nvSpPr>
          <p:spPr>
            <a:xfrm>
              <a:off x="9683405" y="3727095"/>
              <a:ext cx="157640" cy="16081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0" name="Ellipse 29"/>
            <p:cNvSpPr/>
            <p:nvPr/>
          </p:nvSpPr>
          <p:spPr>
            <a:xfrm>
              <a:off x="7206146" y="3729211"/>
              <a:ext cx="157640" cy="16081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1" name="Ellipse 30"/>
            <p:cNvSpPr/>
            <p:nvPr/>
          </p:nvSpPr>
          <p:spPr>
            <a:xfrm>
              <a:off x="4721456" y="3725223"/>
              <a:ext cx="157640" cy="16081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3" name="ZoneTexte 32"/>
            <p:cNvSpPr txBox="1"/>
            <p:nvPr/>
          </p:nvSpPr>
          <p:spPr>
            <a:xfrm>
              <a:off x="3896150" y="4415432"/>
              <a:ext cx="1827105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buFont typeface="Wingdings" panose="05000000000000000000" pitchFamily="2" charset="2"/>
                <a:buChar char="Ø"/>
              </a:pPr>
              <a:r>
                <a:rPr lang="fr-FR" dirty="0"/>
                <a:t> Ouverture de la stérilisation de Territoire</a:t>
              </a:r>
            </a:p>
          </p:txBody>
        </p:sp>
        <p:sp>
          <p:nvSpPr>
            <p:cNvPr id="34" name="ZoneTexte 33"/>
            <p:cNvSpPr txBox="1"/>
            <p:nvPr/>
          </p:nvSpPr>
          <p:spPr>
            <a:xfrm>
              <a:off x="1217227" y="2035303"/>
              <a:ext cx="2208471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buFont typeface="Wingdings" panose="05000000000000000000" pitchFamily="2" charset="2"/>
                <a:buChar char="Ø"/>
              </a:pPr>
              <a:r>
                <a:rPr lang="fr-FR" dirty="0"/>
                <a:t> Décision du partenariat</a:t>
              </a:r>
            </a:p>
            <a:p>
              <a:pPr marL="285750" indent="-285750" algn="ctr">
                <a:buFont typeface="Wingdings" panose="05000000000000000000" pitchFamily="2" charset="2"/>
                <a:buChar char="Ø"/>
              </a:pPr>
              <a:r>
                <a:rPr lang="fr-FR" dirty="0"/>
                <a:t>Mise en place de groupes de travail</a:t>
              </a:r>
            </a:p>
          </p:txBody>
        </p:sp>
        <p:sp>
          <p:nvSpPr>
            <p:cNvPr id="35" name="ZoneTexte 34"/>
            <p:cNvSpPr txBox="1"/>
            <p:nvPr/>
          </p:nvSpPr>
          <p:spPr>
            <a:xfrm>
              <a:off x="6055166" y="2297257"/>
              <a:ext cx="2454893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>
                <a:buFont typeface="Wingdings" panose="05000000000000000000" pitchFamily="2" charset="2"/>
                <a:buChar char="Ø"/>
              </a:pPr>
              <a:r>
                <a:rPr lang="fr-FR" dirty="0"/>
                <a:t> WE de turn-over de tous les DMR et récupération prestation </a:t>
              </a:r>
            </a:p>
          </p:txBody>
        </p:sp>
        <p:sp>
          <p:nvSpPr>
            <p:cNvPr id="36" name="ZoneTexte 35"/>
            <p:cNvSpPr txBox="1"/>
            <p:nvPr/>
          </p:nvSpPr>
          <p:spPr>
            <a:xfrm>
              <a:off x="8508019" y="4415432"/>
              <a:ext cx="2592377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>
                <a:buFont typeface="Wingdings" panose="05000000000000000000" pitchFamily="2" charset="2"/>
                <a:buChar char="Ø"/>
              </a:pPr>
              <a:r>
                <a:rPr lang="fr-FR" dirty="0"/>
                <a:t> Evaluation à 3 mois</a:t>
              </a:r>
            </a:p>
            <a:p>
              <a:pPr lvl="0" algn="ctr">
                <a:buFont typeface="Wingdings" panose="05000000000000000000" pitchFamily="2" charset="2"/>
                <a:buChar char="Ø"/>
              </a:pPr>
              <a:r>
                <a:rPr lang="fr-FR" dirty="0"/>
                <a:t>Réunions de suivi qualité pluriannuelles </a:t>
              </a:r>
            </a:p>
          </p:txBody>
        </p:sp>
      </p:grpSp>
      <p:sp>
        <p:nvSpPr>
          <p:cNvPr id="39" name="ZoneTexte 38"/>
          <p:cNvSpPr txBox="1"/>
          <p:nvPr/>
        </p:nvSpPr>
        <p:spPr>
          <a:xfrm>
            <a:off x="716423" y="963327"/>
            <a:ext cx="10586316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chemeClr val="accent2"/>
                </a:solidFill>
              </a:rPr>
              <a:t>AU CHU : </a:t>
            </a:r>
            <a:r>
              <a:rPr lang="fr-FR" dirty="0">
                <a:solidFill>
                  <a:schemeClr val="accent1">
                    <a:lumMod val="50000"/>
                  </a:schemeClr>
                </a:solidFill>
              </a:rPr>
              <a:t>Ouverture d’un nouveau service de stérilisation à capacité de production élargie </a:t>
            </a:r>
          </a:p>
          <a:p>
            <a:pPr marL="285750" indent="-285750">
              <a:buFont typeface="Symbol" panose="05050102010706020507" pitchFamily="18" charset="2"/>
              <a:buChar char="Þ"/>
            </a:pPr>
            <a:r>
              <a:rPr lang="fr-FR" dirty="0">
                <a:solidFill>
                  <a:schemeClr val="accent1">
                    <a:lumMod val="50000"/>
                  </a:schemeClr>
                </a:solidFill>
              </a:rPr>
              <a:t>Intégration d’établissements de santé extérieurs sur la base d’une convention pharmaceutique </a:t>
            </a:r>
          </a:p>
          <a:p>
            <a:pPr marL="285750" indent="-285750">
              <a:buFont typeface="Symbol" panose="05050102010706020507" pitchFamily="18" charset="2"/>
              <a:buChar char="Þ"/>
            </a:pPr>
            <a:r>
              <a:rPr lang="fr-FR" dirty="0">
                <a:solidFill>
                  <a:schemeClr val="accent1">
                    <a:lumMod val="50000"/>
                  </a:schemeClr>
                </a:solidFill>
              </a:rPr>
              <a:t>Pas création de GCS</a:t>
            </a:r>
          </a:p>
          <a:p>
            <a:endParaRPr lang="fr-FR" dirty="0"/>
          </a:p>
          <a:p>
            <a:r>
              <a:rPr lang="fr-FR" sz="2000" b="1" dirty="0">
                <a:solidFill>
                  <a:schemeClr val="accent2"/>
                </a:solidFill>
              </a:rPr>
              <a:t>A LA CLINIQUE DE LA PLAINE : </a:t>
            </a:r>
            <a:r>
              <a:rPr lang="fr-FR" dirty="0">
                <a:solidFill>
                  <a:schemeClr val="accent1">
                    <a:lumMod val="50000"/>
                  </a:schemeClr>
                </a:solidFill>
              </a:rPr>
              <a:t>Stérilisation de la clinique de la Plaine sous-traitée pendant 5 ans auprès d’une autre structure qui souhaitait arrêter le partenariat </a:t>
            </a:r>
          </a:p>
          <a:p>
            <a:endParaRPr lang="fr-FR" dirty="0"/>
          </a:p>
        </p:txBody>
      </p:sp>
      <p:pic>
        <p:nvPicPr>
          <p:cNvPr id="2" name="Image 1" descr="Une image contenant texte, Police, logo, Graphique&#10;&#10;Description générée automatiquement">
            <a:extLst>
              <a:ext uri="{FF2B5EF4-FFF2-40B4-BE49-F238E27FC236}">
                <a16:creationId xmlns:a16="http://schemas.microsoft.com/office/drawing/2014/main" id="{F3B67C0A-FA74-6C93-F405-B9DD031EE3A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102969" y="29276"/>
            <a:ext cx="2100052" cy="530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83488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à coins arrondis 42"/>
          <p:cNvSpPr/>
          <p:nvPr/>
        </p:nvSpPr>
        <p:spPr>
          <a:xfrm>
            <a:off x="6223802" y="942531"/>
            <a:ext cx="5158595" cy="5628730"/>
          </a:xfrm>
          <a:prstGeom prst="roundRect">
            <a:avLst>
              <a:gd name="adj" fmla="val 8139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Rectangle à coins arrondis 40"/>
          <p:cNvSpPr/>
          <p:nvPr/>
        </p:nvSpPr>
        <p:spPr>
          <a:xfrm>
            <a:off x="716423" y="942531"/>
            <a:ext cx="5158595" cy="5628730"/>
          </a:xfrm>
          <a:prstGeom prst="roundRect">
            <a:avLst>
              <a:gd name="adj" fmla="val 8139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ZoneTexte 31"/>
          <p:cNvSpPr txBox="1"/>
          <p:nvPr/>
        </p:nvSpPr>
        <p:spPr>
          <a:xfrm>
            <a:off x="716423" y="65988"/>
            <a:ext cx="371416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b="1" dirty="0">
                <a:solidFill>
                  <a:srgbClr val="EB6C15"/>
                </a:solidFill>
              </a:rPr>
              <a:t>TO DO LIST</a:t>
            </a:r>
          </a:p>
        </p:txBody>
      </p:sp>
      <p:sp>
        <p:nvSpPr>
          <p:cNvPr id="39" name="ZoneTexte 38"/>
          <p:cNvSpPr txBox="1"/>
          <p:nvPr/>
        </p:nvSpPr>
        <p:spPr>
          <a:xfrm>
            <a:off x="1242204" y="1872980"/>
            <a:ext cx="4221058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/>
              <a:t>Evaluer l’activité en Unités d’Œuvre de stérilisation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000" dirty="0"/>
          </a:p>
          <a:p>
            <a:r>
              <a:rPr lang="fr-FR" sz="2000" dirty="0"/>
              <a:t>Planifier le cadencement des flux au regard de l’arsenal disponible, des plages opératoires et du délai de restitution des DMR stériles </a:t>
            </a:r>
          </a:p>
          <a:p>
            <a:endParaRPr lang="fr-FR" sz="2000" dirty="0"/>
          </a:p>
          <a:p>
            <a:r>
              <a:rPr lang="fr-FR" sz="2000" dirty="0"/>
              <a:t>Créer un thesaurus commun et intégrer les données dans le logiciel de stérilisation 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000" dirty="0"/>
          </a:p>
          <a:p>
            <a:r>
              <a:rPr lang="fr-FR" sz="2000" dirty="0"/>
              <a:t>Elaborer une proposition financière</a:t>
            </a:r>
          </a:p>
          <a:p>
            <a:endParaRPr lang="fr-FR" dirty="0"/>
          </a:p>
        </p:txBody>
      </p:sp>
      <p:sp>
        <p:nvSpPr>
          <p:cNvPr id="38" name="ZoneTexte 37"/>
          <p:cNvSpPr txBox="1"/>
          <p:nvPr/>
        </p:nvSpPr>
        <p:spPr>
          <a:xfrm>
            <a:off x="6897575" y="1110891"/>
            <a:ext cx="3668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solidFill>
                  <a:srgbClr val="355EA9"/>
                </a:solidFill>
              </a:rPr>
              <a:t>CLINIQUE DE LA PLAINE</a:t>
            </a:r>
          </a:p>
        </p:txBody>
      </p:sp>
      <p:sp>
        <p:nvSpPr>
          <p:cNvPr id="44" name="ZoneTexte 43"/>
          <p:cNvSpPr txBox="1"/>
          <p:nvPr/>
        </p:nvSpPr>
        <p:spPr>
          <a:xfrm>
            <a:off x="1033443" y="1080114"/>
            <a:ext cx="44298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solidFill>
                  <a:srgbClr val="355EA9"/>
                </a:solidFill>
              </a:rPr>
              <a:t>STERILISATION </a:t>
            </a:r>
          </a:p>
        </p:txBody>
      </p:sp>
      <p:sp>
        <p:nvSpPr>
          <p:cNvPr id="46" name="ZoneTexte 45"/>
          <p:cNvSpPr txBox="1"/>
          <p:nvPr/>
        </p:nvSpPr>
        <p:spPr>
          <a:xfrm>
            <a:off x="6897574" y="1634111"/>
            <a:ext cx="4381306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/>
              <a:t>Inventorier les DMR disponibles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000" dirty="0"/>
          </a:p>
          <a:p>
            <a:r>
              <a:rPr lang="fr-FR" sz="2000" dirty="0"/>
              <a:t>Evaluer l’augmentation d’instruments/ containers (en volume et en €)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000" dirty="0"/>
          </a:p>
          <a:p>
            <a:r>
              <a:rPr lang="fr-FR" sz="2000" dirty="0"/>
              <a:t>Elaborer des listings et nommer les satellites en fonction du thésaurus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000" dirty="0"/>
          </a:p>
          <a:p>
            <a:r>
              <a:rPr lang="fr-FR" sz="2000" dirty="0"/>
              <a:t>Organiser la logistique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000" dirty="0"/>
          </a:p>
          <a:p>
            <a:r>
              <a:rPr lang="fr-FR" sz="2000" dirty="0"/>
              <a:t>Créer une zone logistique et de pré désinfection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000" dirty="0"/>
          </a:p>
          <a:p>
            <a:r>
              <a:rPr lang="fr-FR" sz="2000" dirty="0"/>
              <a:t>Se former au logiciel métier de stérilisation </a:t>
            </a:r>
          </a:p>
          <a:p>
            <a:endParaRPr lang="fr-FR" dirty="0"/>
          </a:p>
        </p:txBody>
      </p:sp>
      <p:pic>
        <p:nvPicPr>
          <p:cNvPr id="23" name="Image 22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30" b="100000" l="0" r="99293">
                        <a14:foregroundMark x1="6360" y1="58746" x2="7067" y2="58416"/>
                        <a14:foregroundMark x1="7067" y1="40264" x2="7067" y2="40264"/>
                        <a14:foregroundMark x1="49470" y1="10561" x2="26855" y2="66667"/>
                        <a14:foregroundMark x1="62898" y1="15842" x2="61131" y2="68317"/>
                        <a14:foregroundMark x1="76678" y1="14191" x2="76678" y2="89769"/>
                        <a14:foregroundMark x1="73498" y1="90759" x2="18021" y2="89439"/>
                        <a14:foregroundMark x1="18375" y1="87459" x2="18728" y2="14191"/>
                        <a14:foregroundMark x1="18021" y1="13531" x2="71025" y2="11881"/>
                        <a14:foregroundMark x1="44523" y1="20792" x2="40989" y2="64686"/>
                        <a14:foregroundMark x1="58657" y1="28383" x2="65371" y2="51485"/>
                        <a14:foregroundMark x1="68551" y1="21782" x2="63604" y2="76898"/>
                        <a14:foregroundMark x1="72085" y1="33663" x2="71378" y2="69637"/>
                        <a14:foregroundMark x1="70671" y1="78878" x2="30389" y2="80528"/>
                        <a14:foregroundMark x1="54417" y1="77228" x2="25088" y2="75248"/>
                        <a14:foregroundMark x1="24735" y1="88779" x2="24735" y2="14521"/>
                        <a14:foregroundMark x1="88693" y1="58416" x2="86219" y2="58086"/>
                        <a14:foregroundMark x1="86219" y1="41914" x2="88339" y2="40594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294288" y="0"/>
            <a:ext cx="1969184" cy="2108349"/>
          </a:xfrm>
          <a:prstGeom prst="rect">
            <a:avLst/>
          </a:prstGeom>
        </p:spPr>
      </p:pic>
      <p:pic>
        <p:nvPicPr>
          <p:cNvPr id="24" name="Image 23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934" b="91391" l="9467" r="95858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15262" y="1850604"/>
            <a:ext cx="505100" cy="451302"/>
          </a:xfrm>
          <a:prstGeom prst="rect">
            <a:avLst/>
          </a:prstGeom>
        </p:spPr>
      </p:pic>
      <p:pic>
        <p:nvPicPr>
          <p:cNvPr id="47" name="Image 46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934" b="91391" l="9467" r="95858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00856" y="5471809"/>
            <a:ext cx="505100" cy="451302"/>
          </a:xfrm>
          <a:prstGeom prst="rect">
            <a:avLst/>
          </a:prstGeom>
        </p:spPr>
      </p:pic>
      <p:pic>
        <p:nvPicPr>
          <p:cNvPr id="48" name="Image 47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934" b="91391" l="9467" r="95858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00856" y="4372358"/>
            <a:ext cx="505100" cy="451302"/>
          </a:xfrm>
          <a:prstGeom prst="rect">
            <a:avLst/>
          </a:prstGeom>
        </p:spPr>
      </p:pic>
      <p:pic>
        <p:nvPicPr>
          <p:cNvPr id="49" name="Image 48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934" b="91391" l="9467" r="95858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13988" y="2781990"/>
            <a:ext cx="505100" cy="451302"/>
          </a:xfrm>
          <a:prstGeom prst="rect">
            <a:avLst/>
          </a:prstGeom>
        </p:spPr>
      </p:pic>
      <p:pic>
        <p:nvPicPr>
          <p:cNvPr id="50" name="Image 49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934" b="91391" l="9467" r="95858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442217" y="1603334"/>
            <a:ext cx="505100" cy="451302"/>
          </a:xfrm>
          <a:prstGeom prst="rect">
            <a:avLst/>
          </a:prstGeom>
        </p:spPr>
      </p:pic>
      <p:pic>
        <p:nvPicPr>
          <p:cNvPr id="51" name="Image 50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934" b="91391" l="9467" r="95858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436987" y="4701447"/>
            <a:ext cx="505100" cy="451302"/>
          </a:xfrm>
          <a:prstGeom prst="rect">
            <a:avLst/>
          </a:prstGeom>
        </p:spPr>
      </p:pic>
      <p:pic>
        <p:nvPicPr>
          <p:cNvPr id="52" name="Image 51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934" b="91391" l="9467" r="95858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437999" y="4087297"/>
            <a:ext cx="505100" cy="451302"/>
          </a:xfrm>
          <a:prstGeom prst="rect">
            <a:avLst/>
          </a:prstGeom>
        </p:spPr>
      </p:pic>
      <p:pic>
        <p:nvPicPr>
          <p:cNvPr id="53" name="Image 52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934" b="91391" l="9467" r="95858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436987" y="3144688"/>
            <a:ext cx="505100" cy="451302"/>
          </a:xfrm>
          <a:prstGeom prst="rect">
            <a:avLst/>
          </a:prstGeom>
        </p:spPr>
      </p:pic>
      <p:pic>
        <p:nvPicPr>
          <p:cNvPr id="54" name="Image 53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934" b="91391" l="9467" r="95858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436987" y="2227457"/>
            <a:ext cx="505100" cy="451302"/>
          </a:xfrm>
          <a:prstGeom prst="rect">
            <a:avLst/>
          </a:prstGeom>
        </p:spPr>
      </p:pic>
      <p:pic>
        <p:nvPicPr>
          <p:cNvPr id="55" name="Image 54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934" b="91391" l="9467" r="95858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445679" y="5575008"/>
            <a:ext cx="505100" cy="451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45297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à coins arrondis 13"/>
          <p:cNvSpPr/>
          <p:nvPr/>
        </p:nvSpPr>
        <p:spPr>
          <a:xfrm>
            <a:off x="1019554" y="1160304"/>
            <a:ext cx="5952562" cy="2572710"/>
          </a:xfrm>
          <a:prstGeom prst="roundRect">
            <a:avLst>
              <a:gd name="adj" fmla="val 8139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à coins arrondis 11"/>
          <p:cNvSpPr/>
          <p:nvPr/>
        </p:nvSpPr>
        <p:spPr>
          <a:xfrm>
            <a:off x="1019554" y="4253730"/>
            <a:ext cx="5952562" cy="2335606"/>
          </a:xfrm>
          <a:prstGeom prst="roundRect">
            <a:avLst>
              <a:gd name="adj" fmla="val 8139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à coins arrondis 8"/>
          <p:cNvSpPr/>
          <p:nvPr/>
        </p:nvSpPr>
        <p:spPr>
          <a:xfrm>
            <a:off x="7819613" y="1426346"/>
            <a:ext cx="4190359" cy="4219686"/>
          </a:xfrm>
          <a:prstGeom prst="roundRect">
            <a:avLst>
              <a:gd name="adj" fmla="val 8139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04FC494A-25A0-44A9-B5F4-32EE4667BF7B}"/>
              </a:ext>
            </a:extLst>
          </p:cNvPr>
          <p:cNvSpPr txBox="1"/>
          <p:nvPr/>
        </p:nvSpPr>
        <p:spPr>
          <a:xfrm>
            <a:off x="2537532" y="1228713"/>
            <a:ext cx="2673038" cy="442674"/>
          </a:xfrm>
          <a:prstGeom prst="roundRect">
            <a:avLst/>
          </a:prstGeom>
          <a:solidFill>
            <a:srgbClr val="FDEEE3"/>
          </a:solidFill>
          <a:ln w="19050">
            <a:solidFill>
              <a:srgbClr val="F2A068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chemeClr val="accent1">
                    <a:lumMod val="50000"/>
                  </a:schemeClr>
                </a:solidFill>
              </a:rPr>
              <a:t>Une offre clé en main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07011E8D-482B-4CF3-B14A-9B960AD9068C}"/>
              </a:ext>
            </a:extLst>
          </p:cNvPr>
          <p:cNvSpPr txBox="1"/>
          <p:nvPr/>
        </p:nvSpPr>
        <p:spPr>
          <a:xfrm>
            <a:off x="1019554" y="1767018"/>
            <a:ext cx="596654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15963" indent="-715963"/>
            <a:r>
              <a:rPr lang="fr-FR" sz="2000" dirty="0"/>
              <a:t>	Logiciel métier adapté aux dernières règlementations</a:t>
            </a:r>
          </a:p>
          <a:p>
            <a:pPr marL="715963" indent="-715963"/>
            <a:endParaRPr lang="fr-FR" sz="500" dirty="0"/>
          </a:p>
          <a:p>
            <a:pPr marL="715963" indent="-715963"/>
            <a:r>
              <a:rPr lang="fr-FR" sz="2000" dirty="0"/>
              <a:t>	Armoire de transport et bac de pré désinfection/transport mis à disposition</a:t>
            </a:r>
          </a:p>
          <a:p>
            <a:pPr marL="715963" indent="-715963"/>
            <a:endParaRPr lang="fr-FR" sz="500" dirty="0"/>
          </a:p>
          <a:p>
            <a:pPr marL="715963" indent="-715963"/>
            <a:r>
              <a:rPr lang="fr-FR" sz="2000" dirty="0"/>
              <a:t>	Service de navette à la demande si urgence</a:t>
            </a: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668B0A23-63C8-4238-83E3-41B44F513E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51648" y="1914240"/>
            <a:ext cx="3663427" cy="3275763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716423" y="65988"/>
            <a:ext cx="898829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b="1" dirty="0">
                <a:solidFill>
                  <a:srgbClr val="EB6C15"/>
                </a:solidFill>
              </a:rPr>
              <a:t>MODALITES DE LA PRESTATION </a:t>
            </a:r>
          </a:p>
        </p:txBody>
      </p:sp>
      <p:sp>
        <p:nvSpPr>
          <p:cNvPr id="8" name="ZoneTexte 7"/>
          <p:cNvSpPr txBox="1"/>
          <p:nvPr/>
        </p:nvSpPr>
        <p:spPr>
          <a:xfrm rot="20866726">
            <a:off x="7744939" y="885295"/>
            <a:ext cx="2286000" cy="995422"/>
          </a:xfrm>
          <a:prstGeom prst="ellipse">
            <a:avLst/>
          </a:prstGeom>
          <a:solidFill>
            <a:srgbClr val="F3F6FB"/>
          </a:solidFill>
          <a:ln w="19050">
            <a:solidFill>
              <a:srgbClr val="355EA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chemeClr val="accent1">
                    <a:lumMod val="50000"/>
                  </a:schemeClr>
                </a:solidFill>
              </a:rPr>
              <a:t>Attention à la facturation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1726671" y="4303455"/>
            <a:ext cx="499558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chemeClr val="accent1">
                    <a:lumMod val="50000"/>
                  </a:schemeClr>
                </a:solidFill>
              </a:rPr>
              <a:t>Réflexion à avoir ensemble sur</a:t>
            </a:r>
            <a:r>
              <a:rPr lang="fr-FR" sz="2000" dirty="0">
                <a:solidFill>
                  <a:schemeClr val="accent1">
                    <a:lumMod val="50000"/>
                  </a:schemeClr>
                </a:solidFill>
              </a:rPr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000" dirty="0"/>
              <a:t>Les transports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000" dirty="0"/>
              <a:t>Les horaires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000" dirty="0"/>
              <a:t>La grille tarifaire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000" dirty="0"/>
              <a:t>L’organisation des urgences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000" dirty="0"/>
              <a:t>Les outils de pilotage et de qualité de la relation</a:t>
            </a:r>
          </a:p>
          <a:p>
            <a:endParaRPr lang="fr-FR" sz="2000" dirty="0"/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434" b="100000" l="0" r="96842">
                        <a14:foregroundMark x1="77368" y1="34050" x2="86316" y2="32975"/>
                        <a14:foregroundMark x1="92632" y1="22939" x2="90526" y2="5018"/>
                        <a14:foregroundMark x1="84211" y1="4301" x2="38421" y2="3943"/>
                        <a14:foregroundMark x1="37368" y1="8602" x2="36316" y2="10753"/>
                        <a14:foregroundMark x1="74211" y1="39785" x2="72632" y2="35484"/>
                        <a14:foregroundMark x1="72105" y1="40502" x2="53684" y2="31541"/>
                        <a14:foregroundMark x1="47895" y1="33692" x2="24737" y2="34050"/>
                        <a14:foregroundMark x1="21579" y1="39427" x2="38421" y2="33692"/>
                        <a14:foregroundMark x1="20526" y1="39427" x2="17368" y2="29032"/>
                        <a14:foregroundMark x1="16316" y1="32616" x2="7895" y2="22939"/>
                        <a14:foregroundMark x1="15789" y1="19713" x2="57368" y2="18638"/>
                        <a14:foregroundMark x1="24737" y1="25448" x2="64737" y2="22939"/>
                        <a14:foregroundMark x1="20000" y1="15771" x2="56842" y2="10036"/>
                        <a14:foregroundMark x1="8947" y1="19713" x2="26316" y2="12545"/>
                        <a14:foregroundMark x1="22632" y1="65950" x2="26842" y2="72401"/>
                        <a14:foregroundMark x1="22632" y1="72760" x2="16842" y2="62724"/>
                        <a14:foregroundMark x1="20526" y1="56989" x2="47895" y2="49821"/>
                        <a14:foregroundMark x1="44211" y1="72401" x2="62632" y2="66308"/>
                        <a14:foregroundMark x1="50000" y1="73477" x2="49474" y2="56631"/>
                        <a14:foregroundMark x1="37895" y1="75627" x2="37895" y2="49104"/>
                        <a14:foregroundMark x1="40526" y1="78136" x2="24211" y2="59857"/>
                        <a14:foregroundMark x1="44211" y1="83154" x2="44211" y2="88889"/>
                        <a14:foregroundMark x1="11579" y1="16129" x2="30000" y2="9677"/>
                        <a14:foregroundMark x1="22632" y1="50538" x2="28421" y2="44086"/>
                        <a14:foregroundMark x1="36316" y1="42652" x2="59474" y2="45161"/>
                        <a14:foregroundMark x1="63684" y1="55556" x2="65789" y2="63441"/>
                        <a14:foregroundMark x1="64737" y1="51613" x2="70526" y2="56272"/>
                        <a14:foregroundMark x1="73158" y1="62724" x2="69474" y2="63441"/>
                        <a14:foregroundMark x1="58421" y1="80645" x2="68947" y2="66308"/>
                        <a14:foregroundMark x1="56842" y1="81362" x2="61579" y2="87814"/>
                        <a14:foregroundMark x1="45789" y1="96057" x2="60526" y2="90681"/>
                        <a14:foregroundMark x1="43684" y1="95341" x2="34737" y2="87814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80175" y="3820786"/>
            <a:ext cx="1046496" cy="1536697"/>
          </a:xfrm>
          <a:prstGeom prst="rect">
            <a:avLst/>
          </a:prstGeom>
        </p:spPr>
      </p:pic>
      <p:sp>
        <p:nvSpPr>
          <p:cNvPr id="15" name="Flèche droite 14"/>
          <p:cNvSpPr/>
          <p:nvPr/>
        </p:nvSpPr>
        <p:spPr>
          <a:xfrm>
            <a:off x="1407494" y="1902104"/>
            <a:ext cx="319177" cy="189781"/>
          </a:xfrm>
          <a:prstGeom prst="rightArrow">
            <a:avLst/>
          </a:prstGeom>
          <a:solidFill>
            <a:srgbClr val="F2A0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Flèche droite 17"/>
          <p:cNvSpPr/>
          <p:nvPr/>
        </p:nvSpPr>
        <p:spPr>
          <a:xfrm>
            <a:off x="1407493" y="3261553"/>
            <a:ext cx="319177" cy="189781"/>
          </a:xfrm>
          <a:prstGeom prst="rightArrow">
            <a:avLst/>
          </a:prstGeom>
          <a:solidFill>
            <a:srgbClr val="F2A0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Flèche droite 18"/>
          <p:cNvSpPr/>
          <p:nvPr/>
        </p:nvSpPr>
        <p:spPr>
          <a:xfrm>
            <a:off x="1407494" y="2575220"/>
            <a:ext cx="319177" cy="189781"/>
          </a:xfrm>
          <a:prstGeom prst="rightArrow">
            <a:avLst/>
          </a:prstGeom>
          <a:solidFill>
            <a:srgbClr val="F2A0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0" name="Image 19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725" b="92029" l="1493" r="9602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1155281">
            <a:off x="6841698" y="5175853"/>
            <a:ext cx="1433803" cy="984402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986572C5-7927-4275-8059-7D9256B536D7}"/>
              </a:ext>
            </a:extLst>
          </p:cNvPr>
          <p:cNvSpPr txBox="1"/>
          <p:nvPr/>
        </p:nvSpPr>
        <p:spPr>
          <a:xfrm>
            <a:off x="8051648" y="4234662"/>
            <a:ext cx="1881245" cy="3077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400" b="1" dirty="0"/>
              <a:t>Tarif TTC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986572C5-7927-4275-8059-7D9256B536D7}"/>
              </a:ext>
            </a:extLst>
          </p:cNvPr>
          <p:cNvSpPr txBox="1"/>
          <p:nvPr/>
        </p:nvSpPr>
        <p:spPr>
          <a:xfrm>
            <a:off x="8516983" y="3733014"/>
            <a:ext cx="679268" cy="2769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fr-FR" sz="1200" dirty="0"/>
              <a:t>TVA</a:t>
            </a:r>
          </a:p>
        </p:txBody>
      </p:sp>
      <p:pic>
        <p:nvPicPr>
          <p:cNvPr id="4" name="Image 3" descr="Une image contenant texte, Police, logo, Graphique&#10;&#10;Description générée automatiquement">
            <a:extLst>
              <a:ext uri="{FF2B5EF4-FFF2-40B4-BE49-F238E27FC236}">
                <a16:creationId xmlns:a16="http://schemas.microsoft.com/office/drawing/2014/main" id="{790675A9-53E3-A7DA-0021-965C36A86A7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664460" y="38686"/>
            <a:ext cx="2527540" cy="638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23072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e 14"/>
          <p:cNvGrpSpPr/>
          <p:nvPr/>
        </p:nvGrpSpPr>
        <p:grpSpPr>
          <a:xfrm>
            <a:off x="347221" y="1056610"/>
            <a:ext cx="11240131" cy="5685174"/>
            <a:chOff x="347221" y="1030732"/>
            <a:chExt cx="11240131" cy="5685174"/>
          </a:xfrm>
        </p:grpSpPr>
        <p:sp>
          <p:nvSpPr>
            <p:cNvPr id="7" name="Rectangle à coins arrondis 6"/>
            <p:cNvSpPr/>
            <p:nvPr/>
          </p:nvSpPr>
          <p:spPr>
            <a:xfrm>
              <a:off x="6093221" y="1030733"/>
              <a:ext cx="5494128" cy="2713194"/>
            </a:xfrm>
            <a:prstGeom prst="roundRect">
              <a:avLst>
                <a:gd name="adj" fmla="val 5888"/>
              </a:avLst>
            </a:prstGeom>
            <a:solidFill>
              <a:schemeClr val="bg1">
                <a:lumMod val="95000"/>
              </a:schemeClr>
            </a:solidFill>
            <a:ln w="28575">
              <a:solidFill>
                <a:srgbClr val="3E6DC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" name="Rectangle à coins arrondis 8"/>
            <p:cNvSpPr/>
            <p:nvPr/>
          </p:nvSpPr>
          <p:spPr>
            <a:xfrm>
              <a:off x="355846" y="3994086"/>
              <a:ext cx="5494128" cy="2713194"/>
            </a:xfrm>
            <a:prstGeom prst="roundRect">
              <a:avLst>
                <a:gd name="adj" fmla="val 5888"/>
              </a:avLst>
            </a:prstGeom>
            <a:solidFill>
              <a:schemeClr val="bg1">
                <a:lumMod val="95000"/>
              </a:schemeClr>
            </a:solidFill>
            <a:ln w="28575">
              <a:solidFill>
                <a:srgbClr val="A2B9E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" name="Rectangle à coins arrondis 9"/>
            <p:cNvSpPr/>
            <p:nvPr/>
          </p:nvSpPr>
          <p:spPr>
            <a:xfrm>
              <a:off x="347221" y="1030732"/>
              <a:ext cx="5494128" cy="2713194"/>
            </a:xfrm>
            <a:prstGeom prst="roundRect">
              <a:avLst>
                <a:gd name="adj" fmla="val 5888"/>
              </a:avLst>
            </a:prstGeom>
            <a:solidFill>
              <a:schemeClr val="bg1">
                <a:lumMod val="95000"/>
              </a:schemeClr>
            </a:solidFill>
            <a:ln w="28575">
              <a:solidFill>
                <a:srgbClr val="355EA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/>
            </a:p>
          </p:txBody>
        </p:sp>
        <p:sp>
          <p:nvSpPr>
            <p:cNvPr id="11" name="Rectangle à coins arrondis 10"/>
            <p:cNvSpPr/>
            <p:nvPr/>
          </p:nvSpPr>
          <p:spPr>
            <a:xfrm>
              <a:off x="6093224" y="4002712"/>
              <a:ext cx="5494128" cy="2713194"/>
            </a:xfrm>
            <a:prstGeom prst="roundRect">
              <a:avLst>
                <a:gd name="adj" fmla="val 5888"/>
              </a:avLst>
            </a:prstGeom>
            <a:solidFill>
              <a:schemeClr val="bg1">
                <a:lumMod val="95000"/>
              </a:schemeClr>
            </a:solidFill>
            <a:ln w="28575">
              <a:solidFill>
                <a:srgbClr val="6A8ED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6" name="ZoneTexte 15">
            <a:extLst>
              <a:ext uri="{FF2B5EF4-FFF2-40B4-BE49-F238E27FC236}">
                <a16:creationId xmlns:a16="http://schemas.microsoft.com/office/drawing/2014/main" id="{4136C766-DE6A-4217-9CA2-21A35C0F9AF7}"/>
              </a:ext>
            </a:extLst>
          </p:cNvPr>
          <p:cNvSpPr txBox="1"/>
          <p:nvPr/>
        </p:nvSpPr>
        <p:spPr>
          <a:xfrm>
            <a:off x="2505756" y="1062877"/>
            <a:ext cx="11598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>
                <a:solidFill>
                  <a:srgbClr val="355EA9"/>
                </a:solidFill>
              </a:rPr>
              <a:t>FORCES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4136C766-DE6A-4217-9CA2-21A35C0F9AF7}"/>
              </a:ext>
            </a:extLst>
          </p:cNvPr>
          <p:cNvSpPr txBox="1"/>
          <p:nvPr/>
        </p:nvSpPr>
        <p:spPr>
          <a:xfrm>
            <a:off x="8042956" y="1062877"/>
            <a:ext cx="16119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>
                <a:solidFill>
                  <a:srgbClr val="355EA9"/>
                </a:solidFill>
              </a:rPr>
              <a:t>FAIBLESSES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4136C766-DE6A-4217-9CA2-21A35C0F9AF7}"/>
              </a:ext>
            </a:extLst>
          </p:cNvPr>
          <p:cNvSpPr txBox="1"/>
          <p:nvPr/>
        </p:nvSpPr>
        <p:spPr>
          <a:xfrm>
            <a:off x="2003889" y="4085405"/>
            <a:ext cx="21807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>
                <a:solidFill>
                  <a:srgbClr val="355EA9"/>
                </a:solidFill>
              </a:rPr>
              <a:t>OPPORTUNITES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4136C766-DE6A-4217-9CA2-21A35C0F9AF7}"/>
              </a:ext>
            </a:extLst>
          </p:cNvPr>
          <p:cNvSpPr txBox="1"/>
          <p:nvPr/>
        </p:nvSpPr>
        <p:spPr>
          <a:xfrm>
            <a:off x="8125895" y="4085404"/>
            <a:ext cx="14460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>
                <a:solidFill>
                  <a:srgbClr val="355EA9"/>
                </a:solidFill>
              </a:rPr>
              <a:t>MENACES</a:t>
            </a:r>
          </a:p>
        </p:txBody>
      </p:sp>
      <p:sp>
        <p:nvSpPr>
          <p:cNvPr id="24" name="Flèche droite 23"/>
          <p:cNvSpPr/>
          <p:nvPr/>
        </p:nvSpPr>
        <p:spPr>
          <a:xfrm>
            <a:off x="514568" y="1420012"/>
            <a:ext cx="319177" cy="189781"/>
          </a:xfrm>
          <a:prstGeom prst="rightArrow">
            <a:avLst/>
          </a:prstGeom>
          <a:solidFill>
            <a:srgbClr val="6A8E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ZoneTexte 24"/>
          <p:cNvSpPr txBox="1"/>
          <p:nvPr/>
        </p:nvSpPr>
        <p:spPr>
          <a:xfrm>
            <a:off x="825119" y="1327356"/>
            <a:ext cx="48683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/>
              <a:t>Côté stérilisation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400" dirty="0"/>
              <a:t>Optimisation de l’outil de production du CHU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400" dirty="0"/>
              <a:t>Recettes </a:t>
            </a:r>
          </a:p>
        </p:txBody>
      </p:sp>
      <p:sp>
        <p:nvSpPr>
          <p:cNvPr id="26" name="ZoneTexte 25"/>
          <p:cNvSpPr txBox="1"/>
          <p:nvPr/>
        </p:nvSpPr>
        <p:spPr>
          <a:xfrm>
            <a:off x="815977" y="1999583"/>
            <a:ext cx="4868316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/>
              <a:t>Côté client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400" dirty="0"/>
              <a:t>Simplification de la contractualisation par signature d’une convention pharmaceutique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400" dirty="0"/>
              <a:t>Traçabilité et conformité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400" dirty="0"/>
              <a:t>Cout maitrisé et rationalisé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400" dirty="0"/>
              <a:t>Optimisation des achats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400" dirty="0"/>
              <a:t>Partage des bonnes pratiques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400" dirty="0"/>
              <a:t>Recentrage de la PUI sur ses multiples obligations</a:t>
            </a:r>
          </a:p>
        </p:txBody>
      </p:sp>
      <p:sp>
        <p:nvSpPr>
          <p:cNvPr id="27" name="Flèche droite 26"/>
          <p:cNvSpPr/>
          <p:nvPr/>
        </p:nvSpPr>
        <p:spPr>
          <a:xfrm>
            <a:off x="514568" y="2095934"/>
            <a:ext cx="319177" cy="189781"/>
          </a:xfrm>
          <a:prstGeom prst="rightArrow">
            <a:avLst/>
          </a:prstGeom>
          <a:solidFill>
            <a:srgbClr val="6A8E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Flèche droite 27"/>
          <p:cNvSpPr/>
          <p:nvPr/>
        </p:nvSpPr>
        <p:spPr>
          <a:xfrm>
            <a:off x="6751067" y="1620389"/>
            <a:ext cx="319177" cy="189781"/>
          </a:xfrm>
          <a:prstGeom prst="rightArrow">
            <a:avLst/>
          </a:prstGeom>
          <a:solidFill>
            <a:srgbClr val="6A8E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ZoneTexte 28"/>
          <p:cNvSpPr txBox="1"/>
          <p:nvPr/>
        </p:nvSpPr>
        <p:spPr>
          <a:xfrm>
            <a:off x="7072736" y="1541797"/>
            <a:ext cx="48683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/>
              <a:t>Côté stérilisation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600" dirty="0"/>
              <a:t>Thésaurus commun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600" dirty="0"/>
              <a:t>Partage de responsabilité en cas de non-conformité </a:t>
            </a:r>
          </a:p>
        </p:txBody>
      </p:sp>
      <p:sp>
        <p:nvSpPr>
          <p:cNvPr id="30" name="ZoneTexte 29"/>
          <p:cNvSpPr txBox="1"/>
          <p:nvPr/>
        </p:nvSpPr>
        <p:spPr>
          <a:xfrm>
            <a:off x="7072736" y="2335680"/>
            <a:ext cx="4868316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/>
              <a:t>Côté client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400" dirty="0"/>
              <a:t>Perte d’autonomie / dépendance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400" dirty="0"/>
              <a:t>Maitrise et rationalisation des couts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400" dirty="0"/>
              <a:t>Optimiser le parc (boites, container, …)</a:t>
            </a:r>
          </a:p>
        </p:txBody>
      </p:sp>
      <p:sp>
        <p:nvSpPr>
          <p:cNvPr id="31" name="Flèche droite 30"/>
          <p:cNvSpPr/>
          <p:nvPr/>
        </p:nvSpPr>
        <p:spPr>
          <a:xfrm>
            <a:off x="6751067" y="2417773"/>
            <a:ext cx="319177" cy="189781"/>
          </a:xfrm>
          <a:prstGeom prst="rightArrow">
            <a:avLst/>
          </a:prstGeom>
          <a:solidFill>
            <a:srgbClr val="6A8E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Flèche droite 31"/>
          <p:cNvSpPr/>
          <p:nvPr/>
        </p:nvSpPr>
        <p:spPr>
          <a:xfrm>
            <a:off x="497316" y="4734841"/>
            <a:ext cx="319177" cy="189781"/>
          </a:xfrm>
          <a:prstGeom prst="rightArrow">
            <a:avLst/>
          </a:prstGeom>
          <a:solidFill>
            <a:srgbClr val="6A8E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ZoneTexte 32"/>
          <p:cNvSpPr txBox="1"/>
          <p:nvPr/>
        </p:nvSpPr>
        <p:spPr>
          <a:xfrm>
            <a:off x="815977" y="4533436"/>
            <a:ext cx="48683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/>
              <a:t>Côté stérilisation 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fr-FR" sz="1400" dirty="0"/>
              <a:t>Développement d’une coopération territoriale public/privée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fr-FR" sz="1400" dirty="0"/>
              <a:t>Diversification de la production  </a:t>
            </a:r>
          </a:p>
        </p:txBody>
      </p:sp>
      <p:sp>
        <p:nvSpPr>
          <p:cNvPr id="34" name="ZoneTexte 33"/>
          <p:cNvSpPr txBox="1"/>
          <p:nvPr/>
        </p:nvSpPr>
        <p:spPr>
          <a:xfrm>
            <a:off x="816493" y="5407038"/>
            <a:ext cx="48683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/>
              <a:t>Côté client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400" dirty="0"/>
              <a:t>Travail de coopération territoriale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400" dirty="0"/>
              <a:t>Réflexion sur d’autres partenariats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400" dirty="0"/>
              <a:t>Investissement mutualisé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400" dirty="0"/>
              <a:t>Outils de pilotage et de traçabilité commun</a:t>
            </a:r>
          </a:p>
        </p:txBody>
      </p:sp>
      <p:sp>
        <p:nvSpPr>
          <p:cNvPr id="35" name="Flèche droite 34"/>
          <p:cNvSpPr/>
          <p:nvPr/>
        </p:nvSpPr>
        <p:spPr>
          <a:xfrm>
            <a:off x="514568" y="5478186"/>
            <a:ext cx="319177" cy="189781"/>
          </a:xfrm>
          <a:prstGeom prst="rightArrow">
            <a:avLst/>
          </a:prstGeom>
          <a:solidFill>
            <a:srgbClr val="6A8E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Flèche droite 35"/>
          <p:cNvSpPr/>
          <p:nvPr/>
        </p:nvSpPr>
        <p:spPr>
          <a:xfrm>
            <a:off x="6431890" y="4879664"/>
            <a:ext cx="319177" cy="189781"/>
          </a:xfrm>
          <a:prstGeom prst="rightArrow">
            <a:avLst/>
          </a:prstGeom>
          <a:solidFill>
            <a:srgbClr val="6A8E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366C00"/>
              </a:solidFill>
            </a:endParaRPr>
          </a:p>
        </p:txBody>
      </p:sp>
      <p:sp>
        <p:nvSpPr>
          <p:cNvPr id="37" name="ZoneTexte 36"/>
          <p:cNvSpPr txBox="1"/>
          <p:nvPr/>
        </p:nvSpPr>
        <p:spPr>
          <a:xfrm>
            <a:off x="6796207" y="4786043"/>
            <a:ext cx="486831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/>
              <a:t>Côté stérilisation </a:t>
            </a:r>
          </a:p>
          <a:p>
            <a:r>
              <a:rPr lang="fr-FR" sz="1400" dirty="0"/>
              <a:t>Plan de continuité de l’activité </a:t>
            </a:r>
            <a:endParaRPr lang="fr-FR" sz="1600" b="1" dirty="0"/>
          </a:p>
        </p:txBody>
      </p:sp>
      <p:sp>
        <p:nvSpPr>
          <p:cNvPr id="38" name="ZoneTexte 37"/>
          <p:cNvSpPr txBox="1"/>
          <p:nvPr/>
        </p:nvSpPr>
        <p:spPr>
          <a:xfrm>
            <a:off x="6796207" y="5308592"/>
            <a:ext cx="4579300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/>
              <a:t>Côté client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400" dirty="0"/>
              <a:t>Mauvaise orientation de la production (erreur de distribution)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400" dirty="0"/>
              <a:t>Perte de compétence et d’attractivité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400" dirty="0"/>
              <a:t>Dépendance possible au regard du nombre limité d’acteur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400" dirty="0"/>
              <a:t>Apprendre à parler le même langage</a:t>
            </a:r>
          </a:p>
        </p:txBody>
      </p:sp>
      <p:sp>
        <p:nvSpPr>
          <p:cNvPr id="39" name="Flèche droite 38"/>
          <p:cNvSpPr/>
          <p:nvPr/>
        </p:nvSpPr>
        <p:spPr>
          <a:xfrm>
            <a:off x="6431890" y="5393982"/>
            <a:ext cx="319177" cy="189781"/>
          </a:xfrm>
          <a:prstGeom prst="rightArrow">
            <a:avLst/>
          </a:prstGeom>
          <a:solidFill>
            <a:srgbClr val="6A8E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366C00"/>
              </a:solidFill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4156" y="50856"/>
            <a:ext cx="3287424" cy="972874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701" b="100000" l="2098" r="98601">
                        <a14:foregroundMark x1="35315" y1="31293" x2="33916" y2="35034"/>
                        <a14:foregroundMark x1="31818" y1="59524" x2="36014" y2="67007"/>
                        <a14:foregroundMark x1="62238" y1="68027" x2="73776" y2="59184"/>
                        <a14:foregroundMark x1="29371" y1="36735" x2="42657" y2="3707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999986" y="2912837"/>
            <a:ext cx="1933540" cy="1987625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660" b="98680" l="0" r="99647">
                        <a14:foregroundMark x1="52297" y1="38944" x2="53004" y2="40264"/>
                        <a14:foregroundMark x1="66078" y1="40594" x2="66078" y2="40594"/>
                        <a14:foregroundMark x1="73498" y1="88119" x2="73498" y2="88119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837085" y="2836483"/>
            <a:ext cx="632225" cy="676905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>
                        <a14:foregroundMark x1="63740" y1="24252" x2="66031" y2="24917"/>
                        <a14:foregroundMark x1="84351" y1="54817" x2="86641" y2="55482"/>
                        <a14:foregroundMark x1="74809" y1="66777" x2="77099" y2="67442"/>
                        <a14:foregroundMark x1="60305" y1="74086" x2="61450" y2="75083"/>
                        <a14:foregroundMark x1="21374" y1="28239" x2="23282" y2="29900"/>
                        <a14:foregroundMark x1="38550" y1="21927" x2="38550" y2="24917"/>
                        <a14:foregroundMark x1="9542" y1="42193" x2="13740" y2="4252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16928739">
            <a:off x="6408019" y="2880910"/>
            <a:ext cx="600507" cy="689896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3822" b="96815" l="0" r="98512">
                        <a14:foregroundMark x1="41071" y1="48726" x2="41369" y2="47134"/>
                        <a14:foregroundMark x1="37202" y1="40127" x2="37202" y2="36943"/>
                        <a14:foregroundMark x1="8631" y1="24522" x2="10417" y2="25159"/>
                        <a14:foregroundMark x1="19643" y1="14650" x2="20833" y2="14968"/>
                        <a14:foregroundMark x1="34821" y1="10191" x2="34821" y2="13376"/>
                        <a14:foregroundMark x1="49405" y1="13694" x2="47917" y2="14650"/>
                        <a14:foregroundMark x1="65774" y1="16242" x2="65476" y2="21019"/>
                        <a14:foregroundMark x1="85119" y1="17516" x2="82143" y2="19745"/>
                        <a14:foregroundMark x1="94048" y1="32166" x2="91071" y2="32803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795062" y="4156053"/>
            <a:ext cx="674248" cy="630101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437" b="94323" l="3937" r="96850">
                        <a14:foregroundMark x1="53150" y1="52838" x2="53150" y2="49345"/>
                        <a14:foregroundMark x1="53937" y1="70742" x2="53543" y2="67249"/>
                        <a14:foregroundMark x1="74803" y1="55895" x2="74016" y2="51528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414465" y="4220972"/>
            <a:ext cx="587617" cy="529781"/>
          </a:xfrm>
          <a:prstGeom prst="rect">
            <a:avLst/>
          </a:prstGeom>
        </p:spPr>
      </p:pic>
      <p:pic>
        <p:nvPicPr>
          <p:cNvPr id="3" name="Image 2" descr="Une image contenant texte, Police, logo, Graphique&#10;&#10;Description générée automatiquement">
            <a:extLst>
              <a:ext uri="{FF2B5EF4-FFF2-40B4-BE49-F238E27FC236}">
                <a16:creationId xmlns:a16="http://schemas.microsoft.com/office/drawing/2014/main" id="{2458A043-7B3D-D3F4-40AB-A17F1959E23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664460" y="39621"/>
            <a:ext cx="2527540" cy="638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708875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14767</TotalTime>
  <Words>461</Words>
  <Application>Microsoft Office PowerPoint</Application>
  <PresentationFormat>Grand écran</PresentationFormat>
  <Paragraphs>96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Symbol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Direction</dc:creator>
  <cp:lastModifiedBy>VAYRON, Karine (ARS-ARA/OMEDIT)</cp:lastModifiedBy>
  <cp:revision>85</cp:revision>
  <dcterms:created xsi:type="dcterms:W3CDTF">2024-11-07T07:52:27Z</dcterms:created>
  <dcterms:modified xsi:type="dcterms:W3CDTF">2024-11-27T13:58:33Z</dcterms:modified>
</cp:coreProperties>
</file>