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55" r:id="rId2"/>
    <p:sldId id="375" r:id="rId3"/>
    <p:sldId id="454" r:id="rId4"/>
    <p:sldId id="456" r:id="rId5"/>
    <p:sldId id="445" r:id="rId6"/>
    <p:sldId id="447" r:id="rId7"/>
    <p:sldId id="451" r:id="rId8"/>
    <p:sldId id="457" r:id="rId9"/>
    <p:sldId id="440" r:id="rId10"/>
  </p:sldIdLst>
  <p:sldSz cx="12192000" cy="6858000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A0345D5-9991-BF47-4F29-C1A36744B623}" name="CARDOSO, Aurélie (ARS-ARA/OMEDIT)" initials="AC" userId="S::Aurelie.CARDOSO@ars.sante.fr::acb34091-1766-4bc0-a5ae-6ced96e74de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A72E"/>
    <a:srgbClr val="0F9ED5"/>
    <a:srgbClr val="FFFFFF"/>
    <a:srgbClr val="CCD4CC"/>
    <a:srgbClr val="196B24"/>
    <a:srgbClr val="0350A9"/>
    <a:srgbClr val="8EC63F"/>
    <a:srgbClr val="81A6D0"/>
    <a:srgbClr val="023A78"/>
    <a:srgbClr val="7FC0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2" autoAdjust="0"/>
    <p:restoredTop sz="94660"/>
  </p:normalViewPr>
  <p:slideViewPr>
    <p:cSldViewPr snapToGrid="0">
      <p:cViewPr varScale="1">
        <p:scale>
          <a:sx n="70" d="100"/>
          <a:sy n="70" d="100"/>
        </p:scale>
        <p:origin x="45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403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0D2461-521E-44CA-9509-5D99B9205AEC}" type="doc">
      <dgm:prSet loTypeId="urn:microsoft.com/office/officeart/2005/8/layout/hProcess4" loCatId="process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fr-FR"/>
        </a:p>
      </dgm:t>
    </dgm:pt>
    <dgm:pt modelId="{BD32EF98-D2D7-4D1F-B1CE-C7EE396CD6D7}">
      <dgm:prSet phldrT="[Texte]" custT="1"/>
      <dgm:spPr>
        <a:xfrm>
          <a:off x="83085" y="2682263"/>
          <a:ext cx="1815879" cy="1001851"/>
        </a:xfrm>
        <a:prstGeom prst="roundRect">
          <a:avLst>
            <a:gd name="adj" fmla="val 10000"/>
          </a:avLst>
        </a:prstGeom>
        <a:solidFill>
          <a:srgbClr val="196B24">
            <a:hueOff val="0"/>
            <a:satOff val="0"/>
            <a:lumOff val="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fr-FR" sz="20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Définition du projet</a:t>
          </a:r>
        </a:p>
      </dgm:t>
    </dgm:pt>
    <dgm:pt modelId="{F070C2D6-BFF5-480A-B969-B4E3E11BD123}" type="parTrans" cxnId="{332DE3F2-B6F9-4401-8C41-2D7036A16436}">
      <dgm:prSet/>
      <dgm:spPr/>
      <dgm:t>
        <a:bodyPr/>
        <a:lstStyle/>
        <a:p>
          <a:endParaRPr lang="fr-FR" sz="2200"/>
        </a:p>
      </dgm:t>
    </dgm:pt>
    <dgm:pt modelId="{508A8BE5-CB00-4613-9EBB-9376D8C731C3}" type="sibTrans" cxnId="{332DE3F2-B6F9-4401-8C41-2D7036A16436}">
      <dgm:prSet/>
      <dgm:spPr>
        <a:xfrm rot="1077842">
          <a:off x="693658" y="2535761"/>
          <a:ext cx="2410573" cy="2410573"/>
        </a:xfrm>
        <a:prstGeom prst="leftCircularArrow">
          <a:avLst>
            <a:gd name="adj1" fmla="val 1826"/>
            <a:gd name="adj2" fmla="val 217873"/>
            <a:gd name="adj3" fmla="val 2830510"/>
            <a:gd name="adj4" fmla="val 9861616"/>
            <a:gd name="adj5" fmla="val 2130"/>
          </a:avLst>
        </a:prstGeom>
        <a:solidFill>
          <a:srgbClr val="196B24"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endParaRPr lang="fr-FR" sz="2200"/>
        </a:p>
      </dgm:t>
    </dgm:pt>
    <dgm:pt modelId="{4725AF17-68B3-4AAC-A0B8-27BED255DDFF}">
      <dgm:prSet phldrT="[Texte]" custT="1"/>
      <dgm:spPr>
        <a:xfrm>
          <a:off x="2588792" y="1734552"/>
          <a:ext cx="1815879" cy="1001851"/>
        </a:xfrm>
        <a:prstGeom prst="roundRect">
          <a:avLst>
            <a:gd name="adj" fmla="val 10000"/>
          </a:avLst>
        </a:prstGeom>
        <a:solidFill>
          <a:srgbClr val="196B24">
            <a:hueOff val="1029291"/>
            <a:satOff val="6178"/>
            <a:lumOff val="4706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fr-FR" sz="20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Création d’un scénario</a:t>
          </a:r>
        </a:p>
      </dgm:t>
    </dgm:pt>
    <dgm:pt modelId="{CCB71CC8-805A-4E2B-8894-D46AAE581AFC}" type="parTrans" cxnId="{DDD43CAE-CA45-4C57-A373-9CC769D2A9BD}">
      <dgm:prSet/>
      <dgm:spPr/>
      <dgm:t>
        <a:bodyPr/>
        <a:lstStyle/>
        <a:p>
          <a:endParaRPr lang="fr-FR" sz="2200"/>
        </a:p>
      </dgm:t>
    </dgm:pt>
    <dgm:pt modelId="{BD727D51-81C3-4D01-84F7-3B220CD4FA41}" type="sibTrans" cxnId="{DDD43CAE-CA45-4C57-A373-9CC769D2A9BD}">
      <dgm:prSet/>
      <dgm:spPr>
        <a:xfrm rot="20316362">
          <a:off x="3269878" y="34897"/>
          <a:ext cx="2671674" cy="3150305"/>
        </a:xfrm>
        <a:prstGeom prst="circularArrow">
          <a:avLst>
            <a:gd name="adj1" fmla="val 1647"/>
            <a:gd name="adj2" fmla="val 195786"/>
            <a:gd name="adj3" fmla="val 18589412"/>
            <a:gd name="adj4" fmla="val 11536219"/>
            <a:gd name="adj5" fmla="val 1922"/>
          </a:avLst>
        </a:prstGeom>
        <a:solidFill>
          <a:srgbClr val="196B24">
            <a:hueOff val="1372388"/>
            <a:satOff val="8237"/>
            <a:lumOff val="6275"/>
            <a:alphaOff val="0"/>
          </a:srgbClr>
        </a:solidFill>
        <a:ln>
          <a:noFill/>
        </a:ln>
        <a:effectLst/>
      </dgm:spPr>
      <dgm:t>
        <a:bodyPr/>
        <a:lstStyle/>
        <a:p>
          <a:endParaRPr lang="fr-FR" sz="2200"/>
        </a:p>
      </dgm:t>
    </dgm:pt>
    <dgm:pt modelId="{A5042BB4-9FB8-469F-8BD8-0E218EFFAE31}">
      <dgm:prSet phldrT="[Texte]" custT="1"/>
      <dgm:spPr>
        <a:xfrm>
          <a:off x="5102230" y="2682263"/>
          <a:ext cx="1971269" cy="1001851"/>
        </a:xfrm>
        <a:prstGeom prst="roundRect">
          <a:avLst>
            <a:gd name="adj" fmla="val 10000"/>
          </a:avLst>
        </a:prstGeom>
        <a:solidFill>
          <a:srgbClr val="196B24">
            <a:hueOff val="2058582"/>
            <a:satOff val="12356"/>
            <a:lumOff val="9413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fr-FR" sz="20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Conception technique du </a:t>
          </a:r>
          <a:r>
            <a:rPr lang="fr-FR" sz="2000" dirty="0" err="1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Serious</a:t>
          </a:r>
          <a:r>
            <a:rPr lang="fr-FR" sz="20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 Game</a:t>
          </a:r>
        </a:p>
      </dgm:t>
    </dgm:pt>
    <dgm:pt modelId="{A3B8B53D-A935-4CA2-8AE8-0315CA5A4B06}" type="parTrans" cxnId="{17FA3D57-921C-4484-B503-04354249A0E6}">
      <dgm:prSet/>
      <dgm:spPr/>
      <dgm:t>
        <a:bodyPr/>
        <a:lstStyle/>
        <a:p>
          <a:endParaRPr lang="fr-FR" sz="2200"/>
        </a:p>
      </dgm:t>
    </dgm:pt>
    <dgm:pt modelId="{899D636A-3DF3-41B4-8843-7F58EA049DAD}" type="sibTrans" cxnId="{17FA3D57-921C-4484-B503-04354249A0E6}">
      <dgm:prSet/>
      <dgm:spPr>
        <a:xfrm rot="1061996">
          <a:off x="5857718" y="2634433"/>
          <a:ext cx="2267352" cy="2267352"/>
        </a:xfrm>
        <a:prstGeom prst="leftCircularArrow">
          <a:avLst>
            <a:gd name="adj1" fmla="val 1941"/>
            <a:gd name="adj2" fmla="val 232245"/>
            <a:gd name="adj3" fmla="val 2788180"/>
            <a:gd name="adj4" fmla="val 9804914"/>
            <a:gd name="adj5" fmla="val 2265"/>
          </a:avLst>
        </a:prstGeom>
        <a:solidFill>
          <a:srgbClr val="196B24">
            <a:hueOff val="2744775"/>
            <a:satOff val="16475"/>
            <a:lumOff val="12550"/>
            <a:alphaOff val="0"/>
          </a:srgbClr>
        </a:solidFill>
        <a:ln>
          <a:noFill/>
        </a:ln>
        <a:effectLst/>
      </dgm:spPr>
      <dgm:t>
        <a:bodyPr/>
        <a:lstStyle/>
        <a:p>
          <a:endParaRPr lang="fr-FR" sz="2200"/>
        </a:p>
      </dgm:t>
    </dgm:pt>
    <dgm:pt modelId="{48CE5911-07DD-4C19-8C3F-EF7029EC4385}">
      <dgm:prSet phldrT="[Texte]" custT="1"/>
      <dgm:spPr>
        <a:xfrm>
          <a:off x="7605511" y="1734552"/>
          <a:ext cx="1815879" cy="1001851"/>
        </a:xfrm>
        <a:prstGeom prst="roundRect">
          <a:avLst>
            <a:gd name="adj" fmla="val 10000"/>
          </a:avLst>
        </a:prstGeom>
        <a:solidFill>
          <a:srgbClr val="196B24">
            <a:hueOff val="3087872"/>
            <a:satOff val="18534"/>
            <a:lumOff val="14119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fr-FR" sz="20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Création de la documentation</a:t>
          </a:r>
        </a:p>
      </dgm:t>
    </dgm:pt>
    <dgm:pt modelId="{43F05944-48F4-402D-A06C-7B0B03A0BADD}" type="parTrans" cxnId="{B2BBFA6F-E15F-4F66-9740-2239FD351B3D}">
      <dgm:prSet/>
      <dgm:spPr/>
      <dgm:t>
        <a:bodyPr/>
        <a:lstStyle/>
        <a:p>
          <a:endParaRPr lang="fr-FR" sz="2200"/>
        </a:p>
      </dgm:t>
    </dgm:pt>
    <dgm:pt modelId="{CD969B49-2564-465D-9C17-1951B42ACACD}" type="sibTrans" cxnId="{B2BBFA6F-E15F-4F66-9740-2239FD351B3D}">
      <dgm:prSet/>
      <dgm:spPr>
        <a:xfrm rot="20767593">
          <a:off x="8406478" y="557029"/>
          <a:ext cx="2344799" cy="2344799"/>
        </a:xfrm>
        <a:prstGeom prst="circularArrow">
          <a:avLst>
            <a:gd name="adj1" fmla="val 1877"/>
            <a:gd name="adj2" fmla="val 224246"/>
            <a:gd name="adj3" fmla="val 18945961"/>
            <a:gd name="adj4" fmla="val 11921228"/>
            <a:gd name="adj5" fmla="val 2190"/>
          </a:avLst>
        </a:prstGeom>
        <a:solidFill>
          <a:srgbClr val="196B24">
            <a:hueOff val="4117163"/>
            <a:satOff val="24712"/>
            <a:lumOff val="18825"/>
            <a:alphaOff val="0"/>
          </a:srgbClr>
        </a:solidFill>
        <a:ln>
          <a:noFill/>
        </a:ln>
        <a:effectLst/>
      </dgm:spPr>
      <dgm:t>
        <a:bodyPr/>
        <a:lstStyle/>
        <a:p>
          <a:endParaRPr lang="fr-FR" sz="2200"/>
        </a:p>
      </dgm:t>
    </dgm:pt>
    <dgm:pt modelId="{5A3173F1-672F-43D0-AED7-138BCC6E59C4}">
      <dgm:prSet phldrT="[Texte]" custT="1"/>
      <dgm:spPr>
        <a:xfrm>
          <a:off x="9926931" y="2682263"/>
          <a:ext cx="1815879" cy="1001851"/>
        </a:xfrm>
        <a:prstGeom prst="roundRect">
          <a:avLst>
            <a:gd name="adj" fmla="val 10000"/>
          </a:avLst>
        </a:prstGeom>
        <a:solidFill>
          <a:srgbClr val="196B24">
            <a:hueOff val="4117163"/>
            <a:satOff val="24712"/>
            <a:lumOff val="18825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fr-FR" sz="20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Mesure d’impact</a:t>
          </a:r>
        </a:p>
      </dgm:t>
    </dgm:pt>
    <dgm:pt modelId="{4C12B0D4-DC18-4273-B7E8-1F4C00668991}" type="parTrans" cxnId="{C90A8D19-FB0B-4AB9-82BD-FBE55B3666FB}">
      <dgm:prSet/>
      <dgm:spPr/>
      <dgm:t>
        <a:bodyPr/>
        <a:lstStyle/>
        <a:p>
          <a:endParaRPr lang="fr-FR"/>
        </a:p>
      </dgm:t>
    </dgm:pt>
    <dgm:pt modelId="{D040D6BF-AE7C-4EC0-8A63-E37460E1E555}" type="sibTrans" cxnId="{C90A8D19-FB0B-4AB9-82BD-FBE55B3666FB}">
      <dgm:prSet/>
      <dgm:spPr/>
      <dgm:t>
        <a:bodyPr/>
        <a:lstStyle/>
        <a:p>
          <a:endParaRPr lang="fr-FR"/>
        </a:p>
      </dgm:t>
    </dgm:pt>
    <dgm:pt modelId="{0F244846-A72B-4D33-8B59-B57BADE0F195}" type="pres">
      <dgm:prSet presAssocID="{830D2461-521E-44CA-9509-5D99B9205AEC}" presName="Name0" presStyleCnt="0">
        <dgm:presLayoutVars>
          <dgm:dir/>
          <dgm:animLvl val="lvl"/>
          <dgm:resizeHandles val="exact"/>
        </dgm:presLayoutVars>
      </dgm:prSet>
      <dgm:spPr/>
    </dgm:pt>
    <dgm:pt modelId="{A939D4A1-7F52-4626-8F61-25D3A1B65F6A}" type="pres">
      <dgm:prSet presAssocID="{830D2461-521E-44CA-9509-5D99B9205AEC}" presName="tSp" presStyleCnt="0"/>
      <dgm:spPr/>
    </dgm:pt>
    <dgm:pt modelId="{BD20A2C0-1354-4C01-A01B-B4834F47A629}" type="pres">
      <dgm:prSet presAssocID="{830D2461-521E-44CA-9509-5D99B9205AEC}" presName="bSp" presStyleCnt="0"/>
      <dgm:spPr/>
    </dgm:pt>
    <dgm:pt modelId="{1DD5DF4C-0C98-4B84-949C-C92C0EEC75A4}" type="pres">
      <dgm:prSet presAssocID="{830D2461-521E-44CA-9509-5D99B9205AEC}" presName="process" presStyleCnt="0"/>
      <dgm:spPr/>
    </dgm:pt>
    <dgm:pt modelId="{6E76D585-B57A-46B3-AD03-A6CBDC217A10}" type="pres">
      <dgm:prSet presAssocID="{BD32EF98-D2D7-4D1F-B1CE-C7EE396CD6D7}" presName="composite1" presStyleCnt="0"/>
      <dgm:spPr/>
    </dgm:pt>
    <dgm:pt modelId="{B2667321-F21B-430A-9349-07973BC622AB}" type="pres">
      <dgm:prSet presAssocID="{BD32EF98-D2D7-4D1F-B1CE-C7EE396CD6D7}" presName="dummyNode1" presStyleLbl="node1" presStyleIdx="0" presStyleCnt="5"/>
      <dgm:spPr/>
    </dgm:pt>
    <dgm:pt modelId="{5E941D17-9D0C-49AF-BB1A-B169E94CFE02}" type="pres">
      <dgm:prSet presAssocID="{BD32EF98-D2D7-4D1F-B1CE-C7EE396CD6D7}" presName="childNode1" presStyleLbl="bgAcc1" presStyleIdx="0" presStyleCnt="5" custScaleX="139067" custScaleY="238729" custLinFactNeighborY="-60200">
        <dgm:presLayoutVars>
          <dgm:bulletEnabled val="1"/>
        </dgm:presLayoutVars>
      </dgm:prSet>
      <dgm:spPr>
        <a:xfrm>
          <a:off x="557" y="1007580"/>
          <a:ext cx="1597924" cy="2262461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flat" cmpd="sng" algn="ctr">
          <a:solidFill>
            <a:srgbClr val="196B2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</dgm:pt>
    <dgm:pt modelId="{2C244E94-1251-492A-BA99-E8F32309D65F}" type="pres">
      <dgm:prSet presAssocID="{BD32EF98-D2D7-4D1F-B1CE-C7EE396CD6D7}" presName="childNode1tx" presStyleLbl="bgAcc1" presStyleIdx="0" presStyleCnt="5">
        <dgm:presLayoutVars>
          <dgm:bulletEnabled val="1"/>
        </dgm:presLayoutVars>
      </dgm:prSet>
      <dgm:spPr/>
    </dgm:pt>
    <dgm:pt modelId="{F3057D33-514D-48EF-9FCB-E22F7282EAAC}" type="pres">
      <dgm:prSet presAssocID="{BD32EF98-D2D7-4D1F-B1CE-C7EE396CD6D7}" presName="parentNode1" presStyleLbl="node1" presStyleIdx="0" presStyleCnt="5" custScaleX="177790" custScaleY="246663">
        <dgm:presLayoutVars>
          <dgm:chMax val="1"/>
          <dgm:bulletEnabled val="1"/>
        </dgm:presLayoutVars>
      </dgm:prSet>
      <dgm:spPr/>
    </dgm:pt>
    <dgm:pt modelId="{FB459D34-2073-4401-B4C4-3C66C1AEF528}" type="pres">
      <dgm:prSet presAssocID="{BD32EF98-D2D7-4D1F-B1CE-C7EE396CD6D7}" presName="connSite1" presStyleCnt="0"/>
      <dgm:spPr/>
    </dgm:pt>
    <dgm:pt modelId="{CB63D847-4BE2-4BBC-ADE0-9E9606D887B9}" type="pres">
      <dgm:prSet presAssocID="{508A8BE5-CB00-4613-9EBB-9376D8C731C3}" presName="Name9" presStyleLbl="sibTrans2D1" presStyleIdx="0" presStyleCnt="4" custAng="1077842" custLinFactNeighborX="-8580" custLinFactNeighborY="15308"/>
      <dgm:spPr/>
    </dgm:pt>
    <dgm:pt modelId="{1133E92F-A4DC-4F25-854E-D632703D40E0}" type="pres">
      <dgm:prSet presAssocID="{4725AF17-68B3-4AAC-A0B8-27BED255DDFF}" presName="composite2" presStyleCnt="0"/>
      <dgm:spPr/>
    </dgm:pt>
    <dgm:pt modelId="{57567B47-EB68-4BF8-9BD6-4351E48D291D}" type="pres">
      <dgm:prSet presAssocID="{4725AF17-68B3-4AAC-A0B8-27BED255DDFF}" presName="dummyNode2" presStyleLbl="node1" presStyleIdx="0" presStyleCnt="5"/>
      <dgm:spPr/>
    </dgm:pt>
    <dgm:pt modelId="{D02837D1-FAC4-4201-A354-9FB2D14D52E3}" type="pres">
      <dgm:prSet presAssocID="{4725AF17-68B3-4AAC-A0B8-27BED255DDFF}" presName="childNode2" presStyleLbl="bgAcc1" presStyleIdx="1" presStyleCnt="5" custScaleX="208294" custScaleY="252057" custLinFactNeighborX="-9696" custLinFactNeighborY="81561">
        <dgm:presLayoutVars>
          <dgm:bulletEnabled val="1"/>
        </dgm:presLayoutVars>
      </dgm:prSet>
      <dgm:spPr>
        <a:xfrm>
          <a:off x="1997134" y="2287910"/>
          <a:ext cx="2393364" cy="2388772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flat" cmpd="sng" algn="ctr">
          <a:solidFill>
            <a:srgbClr val="196B24">
              <a:hueOff val="1029291"/>
              <a:satOff val="6178"/>
              <a:lumOff val="4706"/>
              <a:alphaOff val="0"/>
            </a:srgbClr>
          </a:solidFill>
          <a:prstDash val="solid"/>
          <a:miter lim="800000"/>
        </a:ln>
        <a:effectLst/>
      </dgm:spPr>
    </dgm:pt>
    <dgm:pt modelId="{F135B71E-81CA-4FA7-BCB1-BD4C8F19BF3E}" type="pres">
      <dgm:prSet presAssocID="{4725AF17-68B3-4AAC-A0B8-27BED255DDFF}" presName="childNode2tx" presStyleLbl="bgAcc1" presStyleIdx="1" presStyleCnt="5">
        <dgm:presLayoutVars>
          <dgm:bulletEnabled val="1"/>
        </dgm:presLayoutVars>
      </dgm:prSet>
      <dgm:spPr/>
    </dgm:pt>
    <dgm:pt modelId="{6616B77A-DF6B-4A5D-B78E-30FF23C08C76}" type="pres">
      <dgm:prSet presAssocID="{4725AF17-68B3-4AAC-A0B8-27BED255DDFF}" presName="parentNode2" presStyleLbl="node1" presStyleIdx="1" presStyleCnt="5" custScaleX="177790" custScaleY="246663">
        <dgm:presLayoutVars>
          <dgm:chMax val="0"/>
          <dgm:bulletEnabled val="1"/>
        </dgm:presLayoutVars>
      </dgm:prSet>
      <dgm:spPr/>
    </dgm:pt>
    <dgm:pt modelId="{14353787-61C9-4019-A7D6-7CC96A6FA4FB}" type="pres">
      <dgm:prSet presAssocID="{4725AF17-68B3-4AAC-A0B8-27BED255DDFF}" presName="connSite2" presStyleCnt="0"/>
      <dgm:spPr/>
    </dgm:pt>
    <dgm:pt modelId="{493D1A89-6D7D-4B30-97B4-80091DCB8714}" type="pres">
      <dgm:prSet presAssocID="{BD727D51-81C3-4D01-84F7-3B220CD4FA41}" presName="Name18" presStyleLbl="sibTrans2D1" presStyleIdx="1" presStyleCnt="4" custAng="20316362" custScaleY="117915" custLinFactNeighborX="-5605" custLinFactNeighborY="-14907"/>
      <dgm:spPr/>
    </dgm:pt>
    <dgm:pt modelId="{D66B78D4-F135-4080-9B8F-26316EC45EED}" type="pres">
      <dgm:prSet presAssocID="{A5042BB4-9FB8-469F-8BD8-0E218EFFAE31}" presName="composite1" presStyleCnt="0"/>
      <dgm:spPr/>
    </dgm:pt>
    <dgm:pt modelId="{9BB274F6-4E2B-4E95-9E45-5D2756229AB4}" type="pres">
      <dgm:prSet presAssocID="{A5042BB4-9FB8-469F-8BD8-0E218EFFAE31}" presName="dummyNode1" presStyleLbl="node1" presStyleIdx="1" presStyleCnt="5"/>
      <dgm:spPr/>
    </dgm:pt>
    <dgm:pt modelId="{2002C7D8-EE37-47C8-88BC-0065C0187AD8}" type="pres">
      <dgm:prSet presAssocID="{A5042BB4-9FB8-469F-8BD8-0E218EFFAE31}" presName="childNode1" presStyleLbl="bgAcc1" presStyleIdx="2" presStyleCnt="5" custScaleX="206238" custScaleY="297177" custLinFactY="-400" custLinFactNeighborX="-12155" custLinFactNeighborY="-100000">
        <dgm:presLayoutVars>
          <dgm:bulletEnabled val="1"/>
        </dgm:presLayoutVars>
      </dgm:prSet>
      <dgm:spPr>
        <a:xfrm>
          <a:off x="4571824" y="349641"/>
          <a:ext cx="2369740" cy="2816379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flat" cmpd="sng" algn="ctr">
          <a:solidFill>
            <a:srgbClr val="196B24">
              <a:hueOff val="2058582"/>
              <a:satOff val="12356"/>
              <a:lumOff val="9413"/>
              <a:alphaOff val="0"/>
            </a:srgbClr>
          </a:solidFill>
          <a:prstDash val="solid"/>
          <a:miter lim="800000"/>
        </a:ln>
        <a:effectLst/>
      </dgm:spPr>
    </dgm:pt>
    <dgm:pt modelId="{241EA02C-EDFA-4332-80EE-E84ABD81E7C3}" type="pres">
      <dgm:prSet presAssocID="{A5042BB4-9FB8-469F-8BD8-0E218EFFAE31}" presName="childNode1tx" presStyleLbl="bgAcc1" presStyleIdx="2" presStyleCnt="5">
        <dgm:presLayoutVars>
          <dgm:bulletEnabled val="1"/>
        </dgm:presLayoutVars>
      </dgm:prSet>
      <dgm:spPr/>
    </dgm:pt>
    <dgm:pt modelId="{74309ABD-5DA5-47D3-8627-BD4F48476657}" type="pres">
      <dgm:prSet presAssocID="{A5042BB4-9FB8-469F-8BD8-0E218EFFAE31}" presName="parentNode1" presStyleLbl="node1" presStyleIdx="2" presStyleCnt="5" custScaleX="193004" custScaleY="246663">
        <dgm:presLayoutVars>
          <dgm:chMax val="1"/>
          <dgm:bulletEnabled val="1"/>
        </dgm:presLayoutVars>
      </dgm:prSet>
      <dgm:spPr/>
    </dgm:pt>
    <dgm:pt modelId="{92BC2BB1-3D2E-49A5-A3E7-B716D46982E9}" type="pres">
      <dgm:prSet presAssocID="{A5042BB4-9FB8-469F-8BD8-0E218EFFAE31}" presName="connSite1" presStyleCnt="0"/>
      <dgm:spPr/>
    </dgm:pt>
    <dgm:pt modelId="{A7F6B5A5-A3BD-4CDB-8A13-8817AF8B9ACF}" type="pres">
      <dgm:prSet presAssocID="{899D636A-3DF3-41B4-8843-7F58EA049DAD}" presName="Name9" presStyleLbl="sibTrans2D1" presStyleIdx="2" presStyleCnt="4" custAng="1061996" custLinFactNeighborX="-6055" custLinFactNeighborY="17376"/>
      <dgm:spPr/>
    </dgm:pt>
    <dgm:pt modelId="{C30259E6-7E6B-4C50-A40D-79A93552CD14}" type="pres">
      <dgm:prSet presAssocID="{48CE5911-07DD-4C19-8C3F-EF7029EC4385}" presName="composite2" presStyleCnt="0"/>
      <dgm:spPr/>
    </dgm:pt>
    <dgm:pt modelId="{63C3680A-3D29-4AE2-BC44-B8674309A0BA}" type="pres">
      <dgm:prSet presAssocID="{48CE5911-07DD-4C19-8C3F-EF7029EC4385}" presName="dummyNode2" presStyleLbl="node1" presStyleIdx="2" presStyleCnt="5"/>
      <dgm:spPr/>
    </dgm:pt>
    <dgm:pt modelId="{65FA4DBC-780F-4BA9-9CFE-A779ADF568DC}" type="pres">
      <dgm:prSet presAssocID="{48CE5911-07DD-4C19-8C3F-EF7029EC4385}" presName="childNode2" presStyleLbl="bgAcc1" presStyleIdx="3" presStyleCnt="5" custScaleX="179479" custScaleY="238629" custLinFactNeighborX="-12610" custLinFactNeighborY="75292">
        <dgm:presLayoutVars>
          <dgm:bulletEnabled val="1"/>
        </dgm:presLayoutVars>
      </dgm:prSet>
      <dgm:spPr>
        <a:xfrm>
          <a:off x="7145917" y="2292127"/>
          <a:ext cx="2062271" cy="2261513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flat" cmpd="sng" algn="ctr">
          <a:solidFill>
            <a:srgbClr val="196B24">
              <a:hueOff val="3087872"/>
              <a:satOff val="18534"/>
              <a:lumOff val="14119"/>
              <a:alphaOff val="0"/>
            </a:srgbClr>
          </a:solidFill>
          <a:prstDash val="solid"/>
          <a:miter lim="800000"/>
        </a:ln>
        <a:effectLst/>
      </dgm:spPr>
    </dgm:pt>
    <dgm:pt modelId="{2A839216-6A39-4AF9-894C-34618AC71CA0}" type="pres">
      <dgm:prSet presAssocID="{48CE5911-07DD-4C19-8C3F-EF7029EC4385}" presName="childNode2tx" presStyleLbl="bgAcc1" presStyleIdx="3" presStyleCnt="5">
        <dgm:presLayoutVars>
          <dgm:bulletEnabled val="1"/>
        </dgm:presLayoutVars>
      </dgm:prSet>
      <dgm:spPr/>
    </dgm:pt>
    <dgm:pt modelId="{A796B4A3-0E81-4A2D-B877-74F0452809B7}" type="pres">
      <dgm:prSet presAssocID="{48CE5911-07DD-4C19-8C3F-EF7029EC4385}" presName="parentNode2" presStyleLbl="node1" presStyleIdx="3" presStyleCnt="5" custScaleX="191204" custScaleY="246663">
        <dgm:presLayoutVars>
          <dgm:chMax val="0"/>
          <dgm:bulletEnabled val="1"/>
        </dgm:presLayoutVars>
      </dgm:prSet>
      <dgm:spPr/>
    </dgm:pt>
    <dgm:pt modelId="{91D1DCCA-5338-48DE-BDF8-F3686A864ACD}" type="pres">
      <dgm:prSet presAssocID="{48CE5911-07DD-4C19-8C3F-EF7029EC4385}" presName="connSite2" presStyleCnt="0"/>
      <dgm:spPr/>
    </dgm:pt>
    <dgm:pt modelId="{3F161B60-E558-40D5-B554-C42AE1AE06F6}" type="pres">
      <dgm:prSet presAssocID="{CD969B49-2564-465D-9C17-1951B42ACACD}" presName="Name18" presStyleLbl="sibTrans2D1" presStyleIdx="3" presStyleCnt="4" custAng="20767593" custLinFactNeighborY="-15587"/>
      <dgm:spPr/>
    </dgm:pt>
    <dgm:pt modelId="{95C86894-84A6-49EA-874C-69630815F14F}" type="pres">
      <dgm:prSet presAssocID="{5A3173F1-672F-43D0-AED7-138BCC6E59C4}" presName="composite1" presStyleCnt="0"/>
      <dgm:spPr/>
    </dgm:pt>
    <dgm:pt modelId="{5CE6B838-2277-4720-BBEC-4956D6C382E7}" type="pres">
      <dgm:prSet presAssocID="{5A3173F1-672F-43D0-AED7-138BCC6E59C4}" presName="dummyNode1" presStyleLbl="node1" presStyleIdx="3" presStyleCnt="5"/>
      <dgm:spPr/>
    </dgm:pt>
    <dgm:pt modelId="{2A9C45BB-DF6B-4E67-91D6-5ACB67A55D77}" type="pres">
      <dgm:prSet presAssocID="{5A3173F1-672F-43D0-AED7-138BCC6E59C4}" presName="childNode1" presStyleLbl="bgAcc1" presStyleIdx="4" presStyleCnt="5" custScaleX="176217" custScaleY="238729" custLinFactNeighborX="-7651" custLinFactNeighborY="-69482">
        <dgm:presLayoutVars>
          <dgm:bulletEnabled val="1"/>
        </dgm:presLayoutVars>
      </dgm:prSet>
      <dgm:spPr>
        <a:xfrm>
          <a:off x="9543058" y="919614"/>
          <a:ext cx="2024789" cy="2262461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flat" cmpd="sng" algn="ctr">
          <a:solidFill>
            <a:srgbClr val="196B24">
              <a:hueOff val="4117163"/>
              <a:satOff val="24712"/>
              <a:lumOff val="18825"/>
              <a:alphaOff val="0"/>
            </a:srgbClr>
          </a:solidFill>
          <a:prstDash val="solid"/>
          <a:miter lim="800000"/>
        </a:ln>
        <a:effectLst/>
      </dgm:spPr>
    </dgm:pt>
    <dgm:pt modelId="{0E6B0385-336A-43DB-B055-07D6D348E735}" type="pres">
      <dgm:prSet presAssocID="{5A3173F1-672F-43D0-AED7-138BCC6E59C4}" presName="childNode1tx" presStyleLbl="bgAcc1" presStyleIdx="4" presStyleCnt="5">
        <dgm:presLayoutVars>
          <dgm:bulletEnabled val="1"/>
        </dgm:presLayoutVars>
      </dgm:prSet>
      <dgm:spPr/>
    </dgm:pt>
    <dgm:pt modelId="{9F719EAB-70AD-4D4D-A2B6-FD0E775C120B}" type="pres">
      <dgm:prSet presAssocID="{5A3173F1-672F-43D0-AED7-138BCC6E59C4}" presName="parentNode1" presStyleLbl="node1" presStyleIdx="4" presStyleCnt="5" custScaleX="177790" custScaleY="246663">
        <dgm:presLayoutVars>
          <dgm:chMax val="1"/>
          <dgm:bulletEnabled val="1"/>
        </dgm:presLayoutVars>
      </dgm:prSet>
      <dgm:spPr/>
    </dgm:pt>
    <dgm:pt modelId="{70B67711-2F33-46F4-A4E8-B0FA83232226}" type="pres">
      <dgm:prSet presAssocID="{5A3173F1-672F-43D0-AED7-138BCC6E59C4}" presName="connSite1" presStyleCnt="0"/>
      <dgm:spPr/>
    </dgm:pt>
  </dgm:ptLst>
  <dgm:cxnLst>
    <dgm:cxn modelId="{35A02B15-8F8A-4B7E-8FEB-E508260C6EBB}" type="presOf" srcId="{CD969B49-2564-465D-9C17-1951B42ACACD}" destId="{3F161B60-E558-40D5-B554-C42AE1AE06F6}" srcOrd="0" destOrd="0" presId="urn:microsoft.com/office/officeart/2005/8/layout/hProcess4"/>
    <dgm:cxn modelId="{C90A8D19-FB0B-4AB9-82BD-FBE55B3666FB}" srcId="{830D2461-521E-44CA-9509-5D99B9205AEC}" destId="{5A3173F1-672F-43D0-AED7-138BCC6E59C4}" srcOrd="4" destOrd="0" parTransId="{4C12B0D4-DC18-4273-B7E8-1F4C00668991}" sibTransId="{D040D6BF-AE7C-4EC0-8A63-E37460E1E555}"/>
    <dgm:cxn modelId="{C0843E28-82A4-4D68-88F9-8054A2F7E21D}" type="presOf" srcId="{4725AF17-68B3-4AAC-A0B8-27BED255DDFF}" destId="{6616B77A-DF6B-4A5D-B78E-30FF23C08C76}" srcOrd="0" destOrd="0" presId="urn:microsoft.com/office/officeart/2005/8/layout/hProcess4"/>
    <dgm:cxn modelId="{001EC665-866D-43B7-A356-449C35624C07}" type="presOf" srcId="{508A8BE5-CB00-4613-9EBB-9376D8C731C3}" destId="{CB63D847-4BE2-4BBC-ADE0-9E9606D887B9}" srcOrd="0" destOrd="0" presId="urn:microsoft.com/office/officeart/2005/8/layout/hProcess4"/>
    <dgm:cxn modelId="{B2BBFA6F-E15F-4F66-9740-2239FD351B3D}" srcId="{830D2461-521E-44CA-9509-5D99B9205AEC}" destId="{48CE5911-07DD-4C19-8C3F-EF7029EC4385}" srcOrd="3" destOrd="0" parTransId="{43F05944-48F4-402D-A06C-7B0B03A0BADD}" sibTransId="{CD969B49-2564-465D-9C17-1951B42ACACD}"/>
    <dgm:cxn modelId="{C0552156-478A-4E76-BE0F-033968E61626}" type="presOf" srcId="{BD32EF98-D2D7-4D1F-B1CE-C7EE396CD6D7}" destId="{F3057D33-514D-48EF-9FCB-E22F7282EAAC}" srcOrd="0" destOrd="0" presId="urn:microsoft.com/office/officeart/2005/8/layout/hProcess4"/>
    <dgm:cxn modelId="{17FA3D57-921C-4484-B503-04354249A0E6}" srcId="{830D2461-521E-44CA-9509-5D99B9205AEC}" destId="{A5042BB4-9FB8-469F-8BD8-0E218EFFAE31}" srcOrd="2" destOrd="0" parTransId="{A3B8B53D-A935-4CA2-8AE8-0315CA5A4B06}" sibTransId="{899D636A-3DF3-41B4-8843-7F58EA049DAD}"/>
    <dgm:cxn modelId="{DDD43CAE-CA45-4C57-A373-9CC769D2A9BD}" srcId="{830D2461-521E-44CA-9509-5D99B9205AEC}" destId="{4725AF17-68B3-4AAC-A0B8-27BED255DDFF}" srcOrd="1" destOrd="0" parTransId="{CCB71CC8-805A-4E2B-8894-D46AAE581AFC}" sibTransId="{BD727D51-81C3-4D01-84F7-3B220CD4FA41}"/>
    <dgm:cxn modelId="{58F453B8-48CD-4760-990F-71DBBF1BA908}" type="presOf" srcId="{5A3173F1-672F-43D0-AED7-138BCC6E59C4}" destId="{9F719EAB-70AD-4D4D-A2B6-FD0E775C120B}" srcOrd="0" destOrd="0" presId="urn:microsoft.com/office/officeart/2005/8/layout/hProcess4"/>
    <dgm:cxn modelId="{ACD4DCC2-D2AF-4930-ABD7-B41DCDFBA658}" type="presOf" srcId="{48CE5911-07DD-4C19-8C3F-EF7029EC4385}" destId="{A796B4A3-0E81-4A2D-B877-74F0452809B7}" srcOrd="0" destOrd="0" presId="urn:microsoft.com/office/officeart/2005/8/layout/hProcess4"/>
    <dgm:cxn modelId="{3553D1D2-F617-4444-A456-E96D5EC7F1BD}" type="presOf" srcId="{830D2461-521E-44CA-9509-5D99B9205AEC}" destId="{0F244846-A72B-4D33-8B59-B57BADE0F195}" srcOrd="0" destOrd="0" presId="urn:microsoft.com/office/officeart/2005/8/layout/hProcess4"/>
    <dgm:cxn modelId="{77BA87E8-3F2A-4D20-B400-0E67281A1529}" type="presOf" srcId="{899D636A-3DF3-41B4-8843-7F58EA049DAD}" destId="{A7F6B5A5-A3BD-4CDB-8A13-8817AF8B9ACF}" srcOrd="0" destOrd="0" presId="urn:microsoft.com/office/officeart/2005/8/layout/hProcess4"/>
    <dgm:cxn modelId="{332DE3F2-B6F9-4401-8C41-2D7036A16436}" srcId="{830D2461-521E-44CA-9509-5D99B9205AEC}" destId="{BD32EF98-D2D7-4D1F-B1CE-C7EE396CD6D7}" srcOrd="0" destOrd="0" parTransId="{F070C2D6-BFF5-480A-B969-B4E3E11BD123}" sibTransId="{508A8BE5-CB00-4613-9EBB-9376D8C731C3}"/>
    <dgm:cxn modelId="{5853B7F5-E07E-427D-9683-A5FB17E4983F}" type="presOf" srcId="{BD727D51-81C3-4D01-84F7-3B220CD4FA41}" destId="{493D1A89-6D7D-4B30-97B4-80091DCB8714}" srcOrd="0" destOrd="0" presId="urn:microsoft.com/office/officeart/2005/8/layout/hProcess4"/>
    <dgm:cxn modelId="{8764E6F8-C709-482C-9C20-7CD5B811C0FC}" type="presOf" srcId="{A5042BB4-9FB8-469F-8BD8-0E218EFFAE31}" destId="{74309ABD-5DA5-47D3-8627-BD4F48476657}" srcOrd="0" destOrd="0" presId="urn:microsoft.com/office/officeart/2005/8/layout/hProcess4"/>
    <dgm:cxn modelId="{CDB24BC2-356E-4182-8F94-45D71BDDA842}" type="presParOf" srcId="{0F244846-A72B-4D33-8B59-B57BADE0F195}" destId="{A939D4A1-7F52-4626-8F61-25D3A1B65F6A}" srcOrd="0" destOrd="0" presId="urn:microsoft.com/office/officeart/2005/8/layout/hProcess4"/>
    <dgm:cxn modelId="{53CA7FE0-C1FE-4BF0-BAAD-37F8C1A504CF}" type="presParOf" srcId="{0F244846-A72B-4D33-8B59-B57BADE0F195}" destId="{BD20A2C0-1354-4C01-A01B-B4834F47A629}" srcOrd="1" destOrd="0" presId="urn:microsoft.com/office/officeart/2005/8/layout/hProcess4"/>
    <dgm:cxn modelId="{7B3957E4-4574-4A5C-9D19-08819C3BE7E0}" type="presParOf" srcId="{0F244846-A72B-4D33-8B59-B57BADE0F195}" destId="{1DD5DF4C-0C98-4B84-949C-C92C0EEC75A4}" srcOrd="2" destOrd="0" presId="urn:microsoft.com/office/officeart/2005/8/layout/hProcess4"/>
    <dgm:cxn modelId="{9BAD7DD9-71FE-4F0B-8A59-D6D5304A33FE}" type="presParOf" srcId="{1DD5DF4C-0C98-4B84-949C-C92C0EEC75A4}" destId="{6E76D585-B57A-46B3-AD03-A6CBDC217A10}" srcOrd="0" destOrd="0" presId="urn:microsoft.com/office/officeart/2005/8/layout/hProcess4"/>
    <dgm:cxn modelId="{46FF32F3-8F5D-46ED-A732-BACE7AAAA6B0}" type="presParOf" srcId="{6E76D585-B57A-46B3-AD03-A6CBDC217A10}" destId="{B2667321-F21B-430A-9349-07973BC622AB}" srcOrd="0" destOrd="0" presId="urn:microsoft.com/office/officeart/2005/8/layout/hProcess4"/>
    <dgm:cxn modelId="{369F8558-CB83-4E70-87B1-0583BAFCDA14}" type="presParOf" srcId="{6E76D585-B57A-46B3-AD03-A6CBDC217A10}" destId="{5E941D17-9D0C-49AF-BB1A-B169E94CFE02}" srcOrd="1" destOrd="0" presId="urn:microsoft.com/office/officeart/2005/8/layout/hProcess4"/>
    <dgm:cxn modelId="{04DA2A3C-6BC3-461C-9008-E94CDB8B84D3}" type="presParOf" srcId="{6E76D585-B57A-46B3-AD03-A6CBDC217A10}" destId="{2C244E94-1251-492A-BA99-E8F32309D65F}" srcOrd="2" destOrd="0" presId="urn:microsoft.com/office/officeart/2005/8/layout/hProcess4"/>
    <dgm:cxn modelId="{3345AD4C-3A04-4712-AD06-039C498FEDFB}" type="presParOf" srcId="{6E76D585-B57A-46B3-AD03-A6CBDC217A10}" destId="{F3057D33-514D-48EF-9FCB-E22F7282EAAC}" srcOrd="3" destOrd="0" presId="urn:microsoft.com/office/officeart/2005/8/layout/hProcess4"/>
    <dgm:cxn modelId="{3F56205A-C48D-47C8-B4FD-E6CE088E33BA}" type="presParOf" srcId="{6E76D585-B57A-46B3-AD03-A6CBDC217A10}" destId="{FB459D34-2073-4401-B4C4-3C66C1AEF528}" srcOrd="4" destOrd="0" presId="urn:microsoft.com/office/officeart/2005/8/layout/hProcess4"/>
    <dgm:cxn modelId="{4A53F7A0-8A71-4DC1-AEFF-1DE04A2859D6}" type="presParOf" srcId="{1DD5DF4C-0C98-4B84-949C-C92C0EEC75A4}" destId="{CB63D847-4BE2-4BBC-ADE0-9E9606D887B9}" srcOrd="1" destOrd="0" presId="urn:microsoft.com/office/officeart/2005/8/layout/hProcess4"/>
    <dgm:cxn modelId="{89551F50-0324-4BA6-B00A-A7D2BC86ED9F}" type="presParOf" srcId="{1DD5DF4C-0C98-4B84-949C-C92C0EEC75A4}" destId="{1133E92F-A4DC-4F25-854E-D632703D40E0}" srcOrd="2" destOrd="0" presId="urn:microsoft.com/office/officeart/2005/8/layout/hProcess4"/>
    <dgm:cxn modelId="{198A4E1F-F85A-401B-BCDA-FF23E3551AF3}" type="presParOf" srcId="{1133E92F-A4DC-4F25-854E-D632703D40E0}" destId="{57567B47-EB68-4BF8-9BD6-4351E48D291D}" srcOrd="0" destOrd="0" presId="urn:microsoft.com/office/officeart/2005/8/layout/hProcess4"/>
    <dgm:cxn modelId="{32D3E5CC-8BCA-4B86-9DBD-E6EA883930B4}" type="presParOf" srcId="{1133E92F-A4DC-4F25-854E-D632703D40E0}" destId="{D02837D1-FAC4-4201-A354-9FB2D14D52E3}" srcOrd="1" destOrd="0" presId="urn:microsoft.com/office/officeart/2005/8/layout/hProcess4"/>
    <dgm:cxn modelId="{2E76F493-EA85-4994-82C8-BB1E16DAFC61}" type="presParOf" srcId="{1133E92F-A4DC-4F25-854E-D632703D40E0}" destId="{F135B71E-81CA-4FA7-BCB1-BD4C8F19BF3E}" srcOrd="2" destOrd="0" presId="urn:microsoft.com/office/officeart/2005/8/layout/hProcess4"/>
    <dgm:cxn modelId="{11C9D219-CF06-4BDD-AF13-30DF8D84E7A9}" type="presParOf" srcId="{1133E92F-A4DC-4F25-854E-D632703D40E0}" destId="{6616B77A-DF6B-4A5D-B78E-30FF23C08C76}" srcOrd="3" destOrd="0" presId="urn:microsoft.com/office/officeart/2005/8/layout/hProcess4"/>
    <dgm:cxn modelId="{9B4D3006-7EB9-4E4F-8B67-11AF19A1949F}" type="presParOf" srcId="{1133E92F-A4DC-4F25-854E-D632703D40E0}" destId="{14353787-61C9-4019-A7D6-7CC96A6FA4FB}" srcOrd="4" destOrd="0" presId="urn:microsoft.com/office/officeart/2005/8/layout/hProcess4"/>
    <dgm:cxn modelId="{735F7733-5643-4E68-8507-DDF022E5F9AD}" type="presParOf" srcId="{1DD5DF4C-0C98-4B84-949C-C92C0EEC75A4}" destId="{493D1A89-6D7D-4B30-97B4-80091DCB8714}" srcOrd="3" destOrd="0" presId="urn:microsoft.com/office/officeart/2005/8/layout/hProcess4"/>
    <dgm:cxn modelId="{8BF7036C-315D-4797-B495-52AA4B4BC427}" type="presParOf" srcId="{1DD5DF4C-0C98-4B84-949C-C92C0EEC75A4}" destId="{D66B78D4-F135-4080-9B8F-26316EC45EED}" srcOrd="4" destOrd="0" presId="urn:microsoft.com/office/officeart/2005/8/layout/hProcess4"/>
    <dgm:cxn modelId="{3BB94D5D-026C-42DB-BD1B-73D3578D3616}" type="presParOf" srcId="{D66B78D4-F135-4080-9B8F-26316EC45EED}" destId="{9BB274F6-4E2B-4E95-9E45-5D2756229AB4}" srcOrd="0" destOrd="0" presId="urn:microsoft.com/office/officeart/2005/8/layout/hProcess4"/>
    <dgm:cxn modelId="{51916456-ED61-4ED4-997D-E2B9465811B1}" type="presParOf" srcId="{D66B78D4-F135-4080-9B8F-26316EC45EED}" destId="{2002C7D8-EE37-47C8-88BC-0065C0187AD8}" srcOrd="1" destOrd="0" presId="urn:microsoft.com/office/officeart/2005/8/layout/hProcess4"/>
    <dgm:cxn modelId="{4C18D842-611F-4375-BAF1-F836A461CEE1}" type="presParOf" srcId="{D66B78D4-F135-4080-9B8F-26316EC45EED}" destId="{241EA02C-EDFA-4332-80EE-E84ABD81E7C3}" srcOrd="2" destOrd="0" presId="urn:microsoft.com/office/officeart/2005/8/layout/hProcess4"/>
    <dgm:cxn modelId="{911A86FD-4FB4-40C5-89B3-B404E31B27EC}" type="presParOf" srcId="{D66B78D4-F135-4080-9B8F-26316EC45EED}" destId="{74309ABD-5DA5-47D3-8627-BD4F48476657}" srcOrd="3" destOrd="0" presId="urn:microsoft.com/office/officeart/2005/8/layout/hProcess4"/>
    <dgm:cxn modelId="{35BDEF2B-5F3B-49D9-B8FA-728CBF033D22}" type="presParOf" srcId="{D66B78D4-F135-4080-9B8F-26316EC45EED}" destId="{92BC2BB1-3D2E-49A5-A3E7-B716D46982E9}" srcOrd="4" destOrd="0" presId="urn:microsoft.com/office/officeart/2005/8/layout/hProcess4"/>
    <dgm:cxn modelId="{49DFDF40-0EE3-4371-B933-C17513CB2E34}" type="presParOf" srcId="{1DD5DF4C-0C98-4B84-949C-C92C0EEC75A4}" destId="{A7F6B5A5-A3BD-4CDB-8A13-8817AF8B9ACF}" srcOrd="5" destOrd="0" presId="urn:microsoft.com/office/officeart/2005/8/layout/hProcess4"/>
    <dgm:cxn modelId="{CA85DA87-B0DF-4966-BC5E-D98682DBF6F3}" type="presParOf" srcId="{1DD5DF4C-0C98-4B84-949C-C92C0EEC75A4}" destId="{C30259E6-7E6B-4C50-A40D-79A93552CD14}" srcOrd="6" destOrd="0" presId="urn:microsoft.com/office/officeart/2005/8/layout/hProcess4"/>
    <dgm:cxn modelId="{4BB9673D-8A0C-4A1B-A356-2C8DC1A47E68}" type="presParOf" srcId="{C30259E6-7E6B-4C50-A40D-79A93552CD14}" destId="{63C3680A-3D29-4AE2-BC44-B8674309A0BA}" srcOrd="0" destOrd="0" presId="urn:microsoft.com/office/officeart/2005/8/layout/hProcess4"/>
    <dgm:cxn modelId="{696684CE-E879-40D0-9D2C-BB606198C6DB}" type="presParOf" srcId="{C30259E6-7E6B-4C50-A40D-79A93552CD14}" destId="{65FA4DBC-780F-4BA9-9CFE-A779ADF568DC}" srcOrd="1" destOrd="0" presId="urn:microsoft.com/office/officeart/2005/8/layout/hProcess4"/>
    <dgm:cxn modelId="{110198FF-9FF7-4098-A7D3-95696A843AF4}" type="presParOf" srcId="{C30259E6-7E6B-4C50-A40D-79A93552CD14}" destId="{2A839216-6A39-4AF9-894C-34618AC71CA0}" srcOrd="2" destOrd="0" presId="urn:microsoft.com/office/officeart/2005/8/layout/hProcess4"/>
    <dgm:cxn modelId="{4A204C50-770C-4C1F-912E-FFA0A0FE1FD0}" type="presParOf" srcId="{C30259E6-7E6B-4C50-A40D-79A93552CD14}" destId="{A796B4A3-0E81-4A2D-B877-74F0452809B7}" srcOrd="3" destOrd="0" presId="urn:microsoft.com/office/officeart/2005/8/layout/hProcess4"/>
    <dgm:cxn modelId="{EE38A1A0-5B6E-42D8-9933-905F515A9356}" type="presParOf" srcId="{C30259E6-7E6B-4C50-A40D-79A93552CD14}" destId="{91D1DCCA-5338-48DE-BDF8-F3686A864ACD}" srcOrd="4" destOrd="0" presId="urn:microsoft.com/office/officeart/2005/8/layout/hProcess4"/>
    <dgm:cxn modelId="{9AACE703-540B-4A8B-946E-364269644D21}" type="presParOf" srcId="{1DD5DF4C-0C98-4B84-949C-C92C0EEC75A4}" destId="{3F161B60-E558-40D5-B554-C42AE1AE06F6}" srcOrd="7" destOrd="0" presId="urn:microsoft.com/office/officeart/2005/8/layout/hProcess4"/>
    <dgm:cxn modelId="{E95C62A1-6C02-4B41-986E-67DD2A806A47}" type="presParOf" srcId="{1DD5DF4C-0C98-4B84-949C-C92C0EEC75A4}" destId="{95C86894-84A6-49EA-874C-69630815F14F}" srcOrd="8" destOrd="0" presId="urn:microsoft.com/office/officeart/2005/8/layout/hProcess4"/>
    <dgm:cxn modelId="{69BA3803-FD30-4446-972A-936AC5754B22}" type="presParOf" srcId="{95C86894-84A6-49EA-874C-69630815F14F}" destId="{5CE6B838-2277-4720-BBEC-4956D6C382E7}" srcOrd="0" destOrd="0" presId="urn:microsoft.com/office/officeart/2005/8/layout/hProcess4"/>
    <dgm:cxn modelId="{3EC12864-E876-40F1-BC57-94DCD7D7B51C}" type="presParOf" srcId="{95C86894-84A6-49EA-874C-69630815F14F}" destId="{2A9C45BB-DF6B-4E67-91D6-5ACB67A55D77}" srcOrd="1" destOrd="0" presId="urn:microsoft.com/office/officeart/2005/8/layout/hProcess4"/>
    <dgm:cxn modelId="{EC657DD2-B80F-4FA3-98BF-30045171FB38}" type="presParOf" srcId="{95C86894-84A6-49EA-874C-69630815F14F}" destId="{0E6B0385-336A-43DB-B055-07D6D348E735}" srcOrd="2" destOrd="0" presId="urn:microsoft.com/office/officeart/2005/8/layout/hProcess4"/>
    <dgm:cxn modelId="{B55BDC6C-F1A2-475F-9FFF-1597AE7FBE38}" type="presParOf" srcId="{95C86894-84A6-49EA-874C-69630815F14F}" destId="{9F719EAB-70AD-4D4D-A2B6-FD0E775C120B}" srcOrd="3" destOrd="0" presId="urn:microsoft.com/office/officeart/2005/8/layout/hProcess4"/>
    <dgm:cxn modelId="{F4CE496A-E937-4844-98EE-C0CD7455AE48}" type="presParOf" srcId="{95C86894-84A6-49EA-874C-69630815F14F}" destId="{70B67711-2F33-46F4-A4E8-B0FA83232226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659765C-4750-4EF8-9FB8-32E037691214}" type="doc">
      <dgm:prSet loTypeId="urn:microsoft.com/office/officeart/2005/8/layout/hProcess9" loCatId="process" qsTypeId="urn:microsoft.com/office/officeart/2005/8/quickstyle/simple1" qsCatId="simple" csTypeId="urn:microsoft.com/office/officeart/2005/8/colors/colorful3" csCatId="colorful" phldr="1"/>
      <dgm:spPr/>
    </dgm:pt>
    <dgm:pt modelId="{06B13B69-EA06-4BA5-828E-E9D6E5B4AC93}">
      <dgm:prSet phldrT="[Texte]" custT="1"/>
      <dgm:spPr>
        <a:xfrm>
          <a:off x="0" y="926562"/>
          <a:ext cx="3390676" cy="1235416"/>
        </a:xfrm>
        <a:prstGeom prst="roundRect">
          <a:avLst/>
        </a:prstGeom>
        <a:solidFill>
          <a:srgbClr val="196B24">
            <a:hueOff val="0"/>
            <a:satOff val="0"/>
            <a:lumOff val="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fr-FR" sz="20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Création et Tests</a:t>
          </a:r>
        </a:p>
      </dgm:t>
    </dgm:pt>
    <dgm:pt modelId="{96528344-0324-4759-8F7A-B06B2C8EDBF5}" type="parTrans" cxnId="{881A5A40-5A88-49C2-A3A0-0217C44E6763}">
      <dgm:prSet/>
      <dgm:spPr/>
      <dgm:t>
        <a:bodyPr/>
        <a:lstStyle/>
        <a:p>
          <a:endParaRPr lang="fr-FR"/>
        </a:p>
      </dgm:t>
    </dgm:pt>
    <dgm:pt modelId="{C25BA291-871A-438D-B5C6-EAC75A681420}" type="sibTrans" cxnId="{881A5A40-5A88-49C2-A3A0-0217C44E6763}">
      <dgm:prSet/>
      <dgm:spPr/>
      <dgm:t>
        <a:bodyPr/>
        <a:lstStyle/>
        <a:p>
          <a:endParaRPr lang="fr-FR"/>
        </a:p>
      </dgm:t>
    </dgm:pt>
    <dgm:pt modelId="{8CAC43C7-8BD8-4358-AB7B-19FA5C0EC4B5}">
      <dgm:prSet phldrT="[Texte]" custT="1"/>
      <dgm:spPr>
        <a:xfrm>
          <a:off x="7882163" y="926562"/>
          <a:ext cx="1004848" cy="1235416"/>
        </a:xfrm>
        <a:prstGeom prst="roundRect">
          <a:avLst/>
        </a:prstGeom>
        <a:solidFill>
          <a:srgbClr val="196B24">
            <a:hueOff val="4117163"/>
            <a:satOff val="24712"/>
            <a:lumOff val="18825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fr-FR" sz="20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Publication résultats</a:t>
          </a:r>
        </a:p>
      </dgm:t>
    </dgm:pt>
    <dgm:pt modelId="{E77FB249-B8BA-4F20-A250-846E4D809F35}" type="parTrans" cxnId="{C0DA9DFF-F491-42A2-AFE2-6DD457A4A4A5}">
      <dgm:prSet/>
      <dgm:spPr/>
      <dgm:t>
        <a:bodyPr/>
        <a:lstStyle/>
        <a:p>
          <a:endParaRPr lang="fr-FR"/>
        </a:p>
      </dgm:t>
    </dgm:pt>
    <dgm:pt modelId="{3C42B967-1236-4383-859F-72678D95A5B9}" type="sibTrans" cxnId="{C0DA9DFF-F491-42A2-AFE2-6DD457A4A4A5}">
      <dgm:prSet/>
      <dgm:spPr/>
      <dgm:t>
        <a:bodyPr/>
        <a:lstStyle/>
        <a:p>
          <a:endParaRPr lang="fr-FR"/>
        </a:p>
      </dgm:t>
    </dgm:pt>
    <dgm:pt modelId="{C7043E85-7503-41C3-9501-F84B8DE027B5}">
      <dgm:prSet phldrT="[Texte]" custT="1"/>
      <dgm:spPr>
        <a:xfrm>
          <a:off x="3607350" y="926562"/>
          <a:ext cx="2365907" cy="1235416"/>
        </a:xfrm>
        <a:prstGeom prst="roundRect">
          <a:avLst/>
        </a:prstGeom>
        <a:solidFill>
          <a:srgbClr val="196B24">
            <a:hueOff val="1372388"/>
            <a:satOff val="8237"/>
            <a:lumOff val="6275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fr-FR" sz="20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Mise à disposition du jeu pour les équipes des ES</a:t>
          </a:r>
        </a:p>
      </dgm:t>
    </dgm:pt>
    <dgm:pt modelId="{94319B24-8A8B-45D8-A84B-EDEFD206056C}" type="parTrans" cxnId="{84EF53DC-903B-40DB-90B4-06E2ABC0404D}">
      <dgm:prSet/>
      <dgm:spPr/>
      <dgm:t>
        <a:bodyPr/>
        <a:lstStyle/>
        <a:p>
          <a:endParaRPr lang="fr-FR"/>
        </a:p>
      </dgm:t>
    </dgm:pt>
    <dgm:pt modelId="{172898C7-EBD9-4D5E-9837-BD657B946A62}" type="sibTrans" cxnId="{84EF53DC-903B-40DB-90B4-06E2ABC0404D}">
      <dgm:prSet/>
      <dgm:spPr/>
      <dgm:t>
        <a:bodyPr/>
        <a:lstStyle/>
        <a:p>
          <a:endParaRPr lang="fr-FR"/>
        </a:p>
      </dgm:t>
    </dgm:pt>
    <dgm:pt modelId="{CCD39DA3-04C9-47A4-B589-95BCE46A7F0E}">
      <dgm:prSet phldrT="[Texte]" custT="1"/>
      <dgm:spPr>
        <a:xfrm>
          <a:off x="6188517" y="926562"/>
          <a:ext cx="1476971" cy="1235416"/>
        </a:xfrm>
        <a:prstGeom prst="roundRect">
          <a:avLst/>
        </a:prstGeom>
        <a:solidFill>
          <a:srgbClr val="196B24">
            <a:hueOff val="2744775"/>
            <a:satOff val="16475"/>
            <a:lumOff val="1255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fr-FR" sz="18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Recueil et analyse des résultats des apprenants</a:t>
          </a:r>
        </a:p>
      </dgm:t>
    </dgm:pt>
    <dgm:pt modelId="{F5C9FC51-B3EC-4015-9F5A-7906B1308D97}" type="parTrans" cxnId="{2123ABF5-DAF6-4E13-AAE5-4E0369231FE3}">
      <dgm:prSet/>
      <dgm:spPr/>
      <dgm:t>
        <a:bodyPr/>
        <a:lstStyle/>
        <a:p>
          <a:endParaRPr lang="fr-FR"/>
        </a:p>
      </dgm:t>
    </dgm:pt>
    <dgm:pt modelId="{A8BA7D15-1679-4E7B-BB48-191AEB434287}" type="sibTrans" cxnId="{2123ABF5-DAF6-4E13-AAE5-4E0369231FE3}">
      <dgm:prSet/>
      <dgm:spPr/>
      <dgm:t>
        <a:bodyPr/>
        <a:lstStyle/>
        <a:p>
          <a:endParaRPr lang="fr-FR"/>
        </a:p>
      </dgm:t>
    </dgm:pt>
    <dgm:pt modelId="{A81CF095-5B9C-491D-AD9D-0F5D5BD4FDC1}" type="pres">
      <dgm:prSet presAssocID="{0659765C-4750-4EF8-9FB8-32E037691214}" presName="CompostProcess" presStyleCnt="0">
        <dgm:presLayoutVars>
          <dgm:dir/>
          <dgm:resizeHandles val="exact"/>
        </dgm:presLayoutVars>
      </dgm:prSet>
      <dgm:spPr/>
    </dgm:pt>
    <dgm:pt modelId="{DAC38F62-2414-4A59-8065-13EFBEFD4674}" type="pres">
      <dgm:prSet presAssocID="{0659765C-4750-4EF8-9FB8-32E037691214}" presName="arrow" presStyleLbl="bgShp" presStyleIdx="0" presStyleCnt="1" custLinFactNeighborX="7681"/>
      <dgm:spPr>
        <a:xfrm>
          <a:off x="1246745" y="0"/>
          <a:ext cx="7553960" cy="3088539"/>
        </a:xfrm>
        <a:prstGeom prst="rightArrow">
          <a:avLst/>
        </a:prstGeom>
        <a:solidFill>
          <a:srgbClr val="196B24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</dgm:pt>
    <dgm:pt modelId="{9614B3D8-B435-4864-98A6-8FB1024D386F}" type="pres">
      <dgm:prSet presAssocID="{0659765C-4750-4EF8-9FB8-32E037691214}" presName="linearProcess" presStyleCnt="0"/>
      <dgm:spPr/>
    </dgm:pt>
    <dgm:pt modelId="{1477F6B6-9089-4153-9C47-35A8385FC317}" type="pres">
      <dgm:prSet presAssocID="{06B13B69-EA06-4BA5-828E-E9D6E5B4AC93}" presName="textNode" presStyleLbl="node1" presStyleIdx="0" presStyleCnt="4" custScaleX="172937" custLinFactNeighborX="-15556">
        <dgm:presLayoutVars>
          <dgm:bulletEnabled val="1"/>
        </dgm:presLayoutVars>
      </dgm:prSet>
      <dgm:spPr/>
    </dgm:pt>
    <dgm:pt modelId="{63CC51DF-19CE-4ABE-80FB-C8BFB901D364}" type="pres">
      <dgm:prSet presAssocID="{C25BA291-871A-438D-B5C6-EAC75A681420}" presName="sibTrans" presStyleCnt="0"/>
      <dgm:spPr/>
    </dgm:pt>
    <dgm:pt modelId="{25D74014-F9E0-4A14-87C3-2DE3018B0A12}" type="pres">
      <dgm:prSet presAssocID="{C7043E85-7503-41C3-9501-F84B8DE027B5}" presName="textNode" presStyleLbl="node1" presStyleIdx="1" presStyleCnt="4" custScaleX="120670">
        <dgm:presLayoutVars>
          <dgm:bulletEnabled val="1"/>
        </dgm:presLayoutVars>
      </dgm:prSet>
      <dgm:spPr/>
    </dgm:pt>
    <dgm:pt modelId="{52089D7D-8497-445E-AD07-69429B09CD19}" type="pres">
      <dgm:prSet presAssocID="{172898C7-EBD9-4D5E-9837-BD657B946A62}" presName="sibTrans" presStyleCnt="0"/>
      <dgm:spPr/>
    </dgm:pt>
    <dgm:pt modelId="{773E4531-3101-40E0-AB1F-193618BDDD6D}" type="pres">
      <dgm:prSet presAssocID="{CCD39DA3-04C9-47A4-B589-95BCE46A7F0E}" presName="textNode" presStyleLbl="node1" presStyleIdx="2" presStyleCnt="4" custScaleX="75331">
        <dgm:presLayoutVars>
          <dgm:bulletEnabled val="1"/>
        </dgm:presLayoutVars>
      </dgm:prSet>
      <dgm:spPr/>
    </dgm:pt>
    <dgm:pt modelId="{0D397A7F-0CC0-4941-86C3-D1178F6DE910}" type="pres">
      <dgm:prSet presAssocID="{A8BA7D15-1679-4E7B-BB48-191AEB434287}" presName="sibTrans" presStyleCnt="0"/>
      <dgm:spPr/>
    </dgm:pt>
    <dgm:pt modelId="{0999BF67-A500-4B27-95C7-4911A1842E82}" type="pres">
      <dgm:prSet presAssocID="{8CAC43C7-8BD8-4358-AB7B-19FA5C0EC4B5}" presName="textNode" presStyleLbl="node1" presStyleIdx="3" presStyleCnt="4" custScaleX="89696" custLinFactNeighborX="11039">
        <dgm:presLayoutVars>
          <dgm:bulletEnabled val="1"/>
        </dgm:presLayoutVars>
      </dgm:prSet>
      <dgm:spPr/>
    </dgm:pt>
  </dgm:ptLst>
  <dgm:cxnLst>
    <dgm:cxn modelId="{713C8009-C000-4DA2-957C-37D938F24772}" type="presOf" srcId="{06B13B69-EA06-4BA5-828E-E9D6E5B4AC93}" destId="{1477F6B6-9089-4153-9C47-35A8385FC317}" srcOrd="0" destOrd="0" presId="urn:microsoft.com/office/officeart/2005/8/layout/hProcess9"/>
    <dgm:cxn modelId="{3A52B40B-FC58-4721-83EF-70C19DC13EC5}" type="presOf" srcId="{0659765C-4750-4EF8-9FB8-32E037691214}" destId="{A81CF095-5B9C-491D-AD9D-0F5D5BD4FDC1}" srcOrd="0" destOrd="0" presId="urn:microsoft.com/office/officeart/2005/8/layout/hProcess9"/>
    <dgm:cxn modelId="{881A5A40-5A88-49C2-A3A0-0217C44E6763}" srcId="{0659765C-4750-4EF8-9FB8-32E037691214}" destId="{06B13B69-EA06-4BA5-828E-E9D6E5B4AC93}" srcOrd="0" destOrd="0" parTransId="{96528344-0324-4759-8F7A-B06B2C8EDBF5}" sibTransId="{C25BA291-871A-438D-B5C6-EAC75A681420}"/>
    <dgm:cxn modelId="{CEA4AC97-51A1-41D5-9B4D-55B16F7691B5}" type="presOf" srcId="{C7043E85-7503-41C3-9501-F84B8DE027B5}" destId="{25D74014-F9E0-4A14-87C3-2DE3018B0A12}" srcOrd="0" destOrd="0" presId="urn:microsoft.com/office/officeart/2005/8/layout/hProcess9"/>
    <dgm:cxn modelId="{008538AF-5EF9-4FB2-A745-B5054EFD92B0}" type="presOf" srcId="{CCD39DA3-04C9-47A4-B589-95BCE46A7F0E}" destId="{773E4531-3101-40E0-AB1F-193618BDDD6D}" srcOrd="0" destOrd="0" presId="urn:microsoft.com/office/officeart/2005/8/layout/hProcess9"/>
    <dgm:cxn modelId="{F70095C1-A2D1-4462-B306-A4BF7D255EFA}" type="presOf" srcId="{8CAC43C7-8BD8-4358-AB7B-19FA5C0EC4B5}" destId="{0999BF67-A500-4B27-95C7-4911A1842E82}" srcOrd="0" destOrd="0" presId="urn:microsoft.com/office/officeart/2005/8/layout/hProcess9"/>
    <dgm:cxn modelId="{84EF53DC-903B-40DB-90B4-06E2ABC0404D}" srcId="{0659765C-4750-4EF8-9FB8-32E037691214}" destId="{C7043E85-7503-41C3-9501-F84B8DE027B5}" srcOrd="1" destOrd="0" parTransId="{94319B24-8A8B-45D8-A84B-EDEFD206056C}" sibTransId="{172898C7-EBD9-4D5E-9837-BD657B946A62}"/>
    <dgm:cxn modelId="{2123ABF5-DAF6-4E13-AAE5-4E0369231FE3}" srcId="{0659765C-4750-4EF8-9FB8-32E037691214}" destId="{CCD39DA3-04C9-47A4-B589-95BCE46A7F0E}" srcOrd="2" destOrd="0" parTransId="{F5C9FC51-B3EC-4015-9F5A-7906B1308D97}" sibTransId="{A8BA7D15-1679-4E7B-BB48-191AEB434287}"/>
    <dgm:cxn modelId="{C0DA9DFF-F491-42A2-AFE2-6DD457A4A4A5}" srcId="{0659765C-4750-4EF8-9FB8-32E037691214}" destId="{8CAC43C7-8BD8-4358-AB7B-19FA5C0EC4B5}" srcOrd="3" destOrd="0" parTransId="{E77FB249-B8BA-4F20-A250-846E4D809F35}" sibTransId="{3C42B967-1236-4383-859F-72678D95A5B9}"/>
    <dgm:cxn modelId="{57A5E964-2E37-4CE9-9CE1-82A686D94111}" type="presParOf" srcId="{A81CF095-5B9C-491D-AD9D-0F5D5BD4FDC1}" destId="{DAC38F62-2414-4A59-8065-13EFBEFD4674}" srcOrd="0" destOrd="0" presId="urn:microsoft.com/office/officeart/2005/8/layout/hProcess9"/>
    <dgm:cxn modelId="{C9B59F3A-D149-4D1D-B8FD-8D50F1AC3566}" type="presParOf" srcId="{A81CF095-5B9C-491D-AD9D-0F5D5BD4FDC1}" destId="{9614B3D8-B435-4864-98A6-8FB1024D386F}" srcOrd="1" destOrd="0" presId="urn:microsoft.com/office/officeart/2005/8/layout/hProcess9"/>
    <dgm:cxn modelId="{50F6C74A-035E-4686-B964-14FDD04FF78E}" type="presParOf" srcId="{9614B3D8-B435-4864-98A6-8FB1024D386F}" destId="{1477F6B6-9089-4153-9C47-35A8385FC317}" srcOrd="0" destOrd="0" presId="urn:microsoft.com/office/officeart/2005/8/layout/hProcess9"/>
    <dgm:cxn modelId="{F6860F95-4852-41CB-B816-3620C2C1244C}" type="presParOf" srcId="{9614B3D8-B435-4864-98A6-8FB1024D386F}" destId="{63CC51DF-19CE-4ABE-80FB-C8BFB901D364}" srcOrd="1" destOrd="0" presId="urn:microsoft.com/office/officeart/2005/8/layout/hProcess9"/>
    <dgm:cxn modelId="{4F6E717D-2C88-46DB-81D5-206B61E0A673}" type="presParOf" srcId="{9614B3D8-B435-4864-98A6-8FB1024D386F}" destId="{25D74014-F9E0-4A14-87C3-2DE3018B0A12}" srcOrd="2" destOrd="0" presId="urn:microsoft.com/office/officeart/2005/8/layout/hProcess9"/>
    <dgm:cxn modelId="{3060A7C0-ED07-4F6B-A965-005DE42CDF80}" type="presParOf" srcId="{9614B3D8-B435-4864-98A6-8FB1024D386F}" destId="{52089D7D-8497-445E-AD07-69429B09CD19}" srcOrd="3" destOrd="0" presId="urn:microsoft.com/office/officeart/2005/8/layout/hProcess9"/>
    <dgm:cxn modelId="{04208DE4-6E16-4DB9-A30E-075718E2C655}" type="presParOf" srcId="{9614B3D8-B435-4864-98A6-8FB1024D386F}" destId="{773E4531-3101-40E0-AB1F-193618BDDD6D}" srcOrd="4" destOrd="0" presId="urn:microsoft.com/office/officeart/2005/8/layout/hProcess9"/>
    <dgm:cxn modelId="{ABE654E5-A49D-43E1-B3D3-FC668FEC01EE}" type="presParOf" srcId="{9614B3D8-B435-4864-98A6-8FB1024D386F}" destId="{0D397A7F-0CC0-4941-86C3-D1178F6DE910}" srcOrd="5" destOrd="0" presId="urn:microsoft.com/office/officeart/2005/8/layout/hProcess9"/>
    <dgm:cxn modelId="{D37B6C2B-2A55-40B5-82E2-EC9BE67DB2E2}" type="presParOf" srcId="{9614B3D8-B435-4864-98A6-8FB1024D386F}" destId="{0999BF67-A500-4B27-95C7-4911A1842E82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941D17-9D0C-49AF-BB1A-B169E94CFE02}">
      <dsp:nvSpPr>
        <dsp:cNvPr id="0" name=""/>
        <dsp:cNvSpPr/>
      </dsp:nvSpPr>
      <dsp:spPr>
        <a:xfrm>
          <a:off x="6698" y="1019220"/>
          <a:ext cx="1586994" cy="224698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flat" cmpd="sng" algn="ctr">
          <a:solidFill>
            <a:srgbClr val="196B2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63D847-4BE2-4BBC-ADE0-9E9606D887B9}">
      <dsp:nvSpPr>
        <dsp:cNvPr id="0" name=""/>
        <dsp:cNvSpPr/>
      </dsp:nvSpPr>
      <dsp:spPr>
        <a:xfrm rot="1077842">
          <a:off x="695059" y="2536948"/>
          <a:ext cx="2394085" cy="2394085"/>
        </a:xfrm>
        <a:prstGeom prst="leftCircularArrow">
          <a:avLst>
            <a:gd name="adj1" fmla="val 1826"/>
            <a:gd name="adj2" fmla="val 217873"/>
            <a:gd name="adj3" fmla="val 2830510"/>
            <a:gd name="adj4" fmla="val 9861616"/>
            <a:gd name="adj5" fmla="val 2130"/>
          </a:avLst>
        </a:prstGeom>
        <a:solidFill>
          <a:srgbClr val="196B24"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057D33-514D-48EF-9FCB-E22F7282EAAC}">
      <dsp:nvSpPr>
        <dsp:cNvPr id="0" name=""/>
        <dsp:cNvSpPr/>
      </dsp:nvSpPr>
      <dsp:spPr>
        <a:xfrm>
          <a:off x="88661" y="2682448"/>
          <a:ext cx="1803458" cy="994998"/>
        </a:xfrm>
        <a:prstGeom prst="roundRect">
          <a:avLst>
            <a:gd name="adj" fmla="val 10000"/>
          </a:avLst>
        </a:prstGeom>
        <a:solidFill>
          <a:srgbClr val="196B24">
            <a:hueOff val="0"/>
            <a:satOff val="0"/>
            <a:lumOff val="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Définition du projet</a:t>
          </a:r>
        </a:p>
      </dsp:txBody>
      <dsp:txXfrm>
        <a:off x="117803" y="2711590"/>
        <a:ext cx="1745174" cy="936714"/>
      </dsp:txXfrm>
    </dsp:sp>
    <dsp:sp modelId="{D02837D1-FAC4-4201-A354-9FB2D14D52E3}">
      <dsp:nvSpPr>
        <dsp:cNvPr id="0" name=""/>
        <dsp:cNvSpPr/>
      </dsp:nvSpPr>
      <dsp:spPr>
        <a:xfrm>
          <a:off x="1989619" y="2290792"/>
          <a:ext cx="2376994" cy="2372433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flat" cmpd="sng" algn="ctr">
          <a:solidFill>
            <a:srgbClr val="196B24">
              <a:hueOff val="1029291"/>
              <a:satOff val="6178"/>
              <a:lumOff val="4706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3D1A89-6D7D-4B30-97B4-80091DCB8714}">
      <dsp:nvSpPr>
        <dsp:cNvPr id="0" name=""/>
        <dsp:cNvSpPr/>
      </dsp:nvSpPr>
      <dsp:spPr>
        <a:xfrm rot="20316362">
          <a:off x="3253657" y="53190"/>
          <a:ext cx="2653400" cy="3128757"/>
        </a:xfrm>
        <a:prstGeom prst="circularArrow">
          <a:avLst>
            <a:gd name="adj1" fmla="val 1647"/>
            <a:gd name="adj2" fmla="val 195786"/>
            <a:gd name="adj3" fmla="val 18589412"/>
            <a:gd name="adj4" fmla="val 11536219"/>
            <a:gd name="adj5" fmla="val 1922"/>
          </a:avLst>
        </a:prstGeom>
        <a:solidFill>
          <a:srgbClr val="196B24">
            <a:hueOff val="1372388"/>
            <a:satOff val="8237"/>
            <a:lumOff val="6275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16B77A-DF6B-4A5D-B78E-30FF23C08C76}">
      <dsp:nvSpPr>
        <dsp:cNvPr id="0" name=""/>
        <dsp:cNvSpPr/>
      </dsp:nvSpPr>
      <dsp:spPr>
        <a:xfrm>
          <a:off x="2577230" y="1741219"/>
          <a:ext cx="1803458" cy="994998"/>
        </a:xfrm>
        <a:prstGeom prst="roundRect">
          <a:avLst>
            <a:gd name="adj" fmla="val 10000"/>
          </a:avLst>
        </a:prstGeom>
        <a:solidFill>
          <a:srgbClr val="196B24">
            <a:hueOff val="1029291"/>
            <a:satOff val="6178"/>
            <a:lumOff val="4706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Création d’un scénario</a:t>
          </a:r>
        </a:p>
      </dsp:txBody>
      <dsp:txXfrm>
        <a:off x="2606372" y="1770361"/>
        <a:ext cx="1745174" cy="936714"/>
      </dsp:txXfrm>
    </dsp:sp>
    <dsp:sp modelId="{2002C7D8-EE37-47C8-88BC-0065C0187AD8}">
      <dsp:nvSpPr>
        <dsp:cNvPr id="0" name=""/>
        <dsp:cNvSpPr/>
      </dsp:nvSpPr>
      <dsp:spPr>
        <a:xfrm>
          <a:off x="4546698" y="365782"/>
          <a:ext cx="2353531" cy="2797115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flat" cmpd="sng" algn="ctr">
          <a:solidFill>
            <a:srgbClr val="196B24">
              <a:hueOff val="2058582"/>
              <a:satOff val="12356"/>
              <a:lumOff val="9413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F6B5A5-A3BD-4CDB-8A13-8817AF8B9ACF}">
      <dsp:nvSpPr>
        <dsp:cNvPr id="0" name=""/>
        <dsp:cNvSpPr/>
      </dsp:nvSpPr>
      <dsp:spPr>
        <a:xfrm rot="1061996">
          <a:off x="5823796" y="2634945"/>
          <a:ext cx="2251844" cy="2251844"/>
        </a:xfrm>
        <a:prstGeom prst="leftCircularArrow">
          <a:avLst>
            <a:gd name="adj1" fmla="val 1941"/>
            <a:gd name="adj2" fmla="val 232245"/>
            <a:gd name="adj3" fmla="val 2788180"/>
            <a:gd name="adj4" fmla="val 9804914"/>
            <a:gd name="adj5" fmla="val 2265"/>
          </a:avLst>
        </a:prstGeom>
        <a:solidFill>
          <a:srgbClr val="196B24">
            <a:hueOff val="2744775"/>
            <a:satOff val="16475"/>
            <a:lumOff val="1255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309ABD-5DA5-47D3-8627-BD4F48476657}">
      <dsp:nvSpPr>
        <dsp:cNvPr id="0" name=""/>
        <dsp:cNvSpPr/>
      </dsp:nvSpPr>
      <dsp:spPr>
        <a:xfrm>
          <a:off x="5073476" y="2682448"/>
          <a:ext cx="1957785" cy="994998"/>
        </a:xfrm>
        <a:prstGeom prst="roundRect">
          <a:avLst>
            <a:gd name="adj" fmla="val 10000"/>
          </a:avLst>
        </a:prstGeom>
        <a:solidFill>
          <a:srgbClr val="196B24">
            <a:hueOff val="2058582"/>
            <a:satOff val="12356"/>
            <a:lumOff val="9413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Conception technique du </a:t>
          </a:r>
          <a:r>
            <a:rPr lang="fr-FR" sz="2000" kern="1200" dirty="0" err="1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Serious</a:t>
          </a:r>
          <a:r>
            <a:rPr lang="fr-FR" sz="2000" kern="12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 Game</a:t>
          </a:r>
        </a:p>
      </dsp:txBody>
      <dsp:txXfrm>
        <a:off x="5102618" y="2711590"/>
        <a:ext cx="1899501" cy="936714"/>
      </dsp:txXfrm>
    </dsp:sp>
    <dsp:sp modelId="{65FA4DBC-780F-4BA9-9CFE-A779ADF568DC}">
      <dsp:nvSpPr>
        <dsp:cNvPr id="0" name=""/>
        <dsp:cNvSpPr/>
      </dsp:nvSpPr>
      <dsp:spPr>
        <a:xfrm>
          <a:off x="7103184" y="2294981"/>
          <a:ext cx="2048165" cy="2246044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flat" cmpd="sng" algn="ctr">
          <a:solidFill>
            <a:srgbClr val="196B24">
              <a:hueOff val="3087872"/>
              <a:satOff val="18534"/>
              <a:lumOff val="14119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161B60-E558-40D5-B554-C42AE1AE06F6}">
      <dsp:nvSpPr>
        <dsp:cNvPr id="0" name=""/>
        <dsp:cNvSpPr/>
      </dsp:nvSpPr>
      <dsp:spPr>
        <a:xfrm rot="20767593">
          <a:off x="8350704" y="540649"/>
          <a:ext cx="2405635" cy="2405635"/>
        </a:xfrm>
        <a:prstGeom prst="circularArrow">
          <a:avLst>
            <a:gd name="adj1" fmla="val 1877"/>
            <a:gd name="adj2" fmla="val 224246"/>
            <a:gd name="adj3" fmla="val 18945961"/>
            <a:gd name="adj4" fmla="val 11921228"/>
            <a:gd name="adj5" fmla="val 2190"/>
          </a:avLst>
        </a:prstGeom>
        <a:solidFill>
          <a:srgbClr val="196B24">
            <a:hueOff val="4117163"/>
            <a:satOff val="24712"/>
            <a:lumOff val="18825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96B4A3-0E81-4A2D-B877-74F0452809B7}">
      <dsp:nvSpPr>
        <dsp:cNvPr id="0" name=""/>
        <dsp:cNvSpPr/>
      </dsp:nvSpPr>
      <dsp:spPr>
        <a:xfrm>
          <a:off x="7491601" y="1741219"/>
          <a:ext cx="1939526" cy="994998"/>
        </a:xfrm>
        <a:prstGeom prst="roundRect">
          <a:avLst>
            <a:gd name="adj" fmla="val 10000"/>
          </a:avLst>
        </a:prstGeom>
        <a:solidFill>
          <a:srgbClr val="196B24">
            <a:hueOff val="3087872"/>
            <a:satOff val="18534"/>
            <a:lumOff val="14119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Création de la documentation</a:t>
          </a:r>
        </a:p>
      </dsp:txBody>
      <dsp:txXfrm>
        <a:off x="7520743" y="1770361"/>
        <a:ext cx="1881242" cy="936714"/>
      </dsp:txXfrm>
    </dsp:sp>
    <dsp:sp modelId="{2A9C45BB-DF6B-4E67-91D6-5ACB67A55D77}">
      <dsp:nvSpPr>
        <dsp:cNvPr id="0" name=""/>
        <dsp:cNvSpPr/>
      </dsp:nvSpPr>
      <dsp:spPr>
        <a:xfrm>
          <a:off x="9551963" y="931855"/>
          <a:ext cx="2010940" cy="2246986"/>
        </a:xfrm>
        <a:prstGeom prst="roundRect">
          <a:avLst>
            <a:gd name="adj" fmla="val 10000"/>
          </a:avLst>
        </a:prstGeom>
        <a:solidFill>
          <a:sysClr val="window" lastClr="FFFFFF">
            <a:alpha val="90000"/>
            <a:hueOff val="0"/>
            <a:satOff val="0"/>
            <a:lumOff val="0"/>
            <a:alphaOff val="0"/>
          </a:sysClr>
        </a:solidFill>
        <a:ln w="19050" cap="flat" cmpd="sng" algn="ctr">
          <a:solidFill>
            <a:srgbClr val="196B24">
              <a:hueOff val="4117163"/>
              <a:satOff val="24712"/>
              <a:lumOff val="18825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719EAB-70AD-4D4D-A2B6-FD0E775C120B}">
      <dsp:nvSpPr>
        <dsp:cNvPr id="0" name=""/>
        <dsp:cNvSpPr/>
      </dsp:nvSpPr>
      <dsp:spPr>
        <a:xfrm>
          <a:off x="9933210" y="2682448"/>
          <a:ext cx="1803458" cy="994998"/>
        </a:xfrm>
        <a:prstGeom prst="roundRect">
          <a:avLst>
            <a:gd name="adj" fmla="val 10000"/>
          </a:avLst>
        </a:prstGeom>
        <a:solidFill>
          <a:srgbClr val="196B24">
            <a:hueOff val="4117163"/>
            <a:satOff val="24712"/>
            <a:lumOff val="18825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Mesure d’impact</a:t>
          </a:r>
        </a:p>
      </dsp:txBody>
      <dsp:txXfrm>
        <a:off x="9962352" y="2711590"/>
        <a:ext cx="1745174" cy="93671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C38F62-2414-4A59-8065-13EFBEFD4674}">
      <dsp:nvSpPr>
        <dsp:cNvPr id="0" name=""/>
        <dsp:cNvSpPr/>
      </dsp:nvSpPr>
      <dsp:spPr>
        <a:xfrm>
          <a:off x="1361370" y="0"/>
          <a:ext cx="8248468" cy="3088539"/>
        </a:xfrm>
        <a:prstGeom prst="rightArrow">
          <a:avLst/>
        </a:prstGeom>
        <a:solidFill>
          <a:srgbClr val="196B24">
            <a:tint val="4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77F6B6-9089-4153-9C47-35A8385FC317}">
      <dsp:nvSpPr>
        <dsp:cNvPr id="0" name=""/>
        <dsp:cNvSpPr/>
      </dsp:nvSpPr>
      <dsp:spPr>
        <a:xfrm>
          <a:off x="0" y="926562"/>
          <a:ext cx="3378621" cy="1235416"/>
        </a:xfrm>
        <a:prstGeom prst="roundRect">
          <a:avLst/>
        </a:prstGeom>
        <a:solidFill>
          <a:srgbClr val="196B24">
            <a:hueOff val="0"/>
            <a:satOff val="0"/>
            <a:lumOff val="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Création et Tests</a:t>
          </a:r>
        </a:p>
      </dsp:txBody>
      <dsp:txXfrm>
        <a:off x="60308" y="986870"/>
        <a:ext cx="3258005" cy="1114800"/>
      </dsp:txXfrm>
    </dsp:sp>
    <dsp:sp modelId="{25D74014-F9E0-4A14-87C3-2DE3018B0A12}">
      <dsp:nvSpPr>
        <dsp:cNvPr id="0" name=""/>
        <dsp:cNvSpPr/>
      </dsp:nvSpPr>
      <dsp:spPr>
        <a:xfrm>
          <a:off x="3627916" y="926562"/>
          <a:ext cx="2357495" cy="1235416"/>
        </a:xfrm>
        <a:prstGeom prst="roundRect">
          <a:avLst/>
        </a:prstGeom>
        <a:solidFill>
          <a:srgbClr val="196B24">
            <a:hueOff val="1372388"/>
            <a:satOff val="8237"/>
            <a:lumOff val="6275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Mise à disposition du jeu pour les équipes des ES</a:t>
          </a:r>
        </a:p>
      </dsp:txBody>
      <dsp:txXfrm>
        <a:off x="3688224" y="986870"/>
        <a:ext cx="2236879" cy="1114800"/>
      </dsp:txXfrm>
    </dsp:sp>
    <dsp:sp modelId="{773E4531-3101-40E0-AB1F-193618BDDD6D}">
      <dsp:nvSpPr>
        <dsp:cNvPr id="0" name=""/>
        <dsp:cNvSpPr/>
      </dsp:nvSpPr>
      <dsp:spPr>
        <a:xfrm>
          <a:off x="6230698" y="926562"/>
          <a:ext cx="1471720" cy="1235416"/>
        </a:xfrm>
        <a:prstGeom prst="roundRect">
          <a:avLst/>
        </a:prstGeom>
        <a:solidFill>
          <a:srgbClr val="196B24">
            <a:hueOff val="2744775"/>
            <a:satOff val="16475"/>
            <a:lumOff val="12550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Recueil et analyse des résultats des apprenants</a:t>
          </a:r>
        </a:p>
      </dsp:txBody>
      <dsp:txXfrm>
        <a:off x="6291006" y="986870"/>
        <a:ext cx="1351104" cy="1114800"/>
      </dsp:txXfrm>
    </dsp:sp>
    <dsp:sp modelId="{0999BF67-A500-4B27-95C7-4911A1842E82}">
      <dsp:nvSpPr>
        <dsp:cNvPr id="0" name=""/>
        <dsp:cNvSpPr/>
      </dsp:nvSpPr>
      <dsp:spPr>
        <a:xfrm>
          <a:off x="7951714" y="926562"/>
          <a:ext cx="1752365" cy="1235416"/>
        </a:xfrm>
        <a:prstGeom prst="roundRect">
          <a:avLst/>
        </a:prstGeom>
        <a:solidFill>
          <a:srgbClr val="196B24">
            <a:hueOff val="4117163"/>
            <a:satOff val="24712"/>
            <a:lumOff val="18825"/>
            <a:alphaOff val="0"/>
          </a:srgbClr>
        </a:solidFill>
        <a:ln w="1905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kern="1200" dirty="0">
              <a:solidFill>
                <a:sysClr val="window" lastClr="FFFFFF"/>
              </a:solidFill>
              <a:latin typeface="Aptos" panose="02110004020202020204"/>
              <a:ea typeface="+mn-ea"/>
              <a:cs typeface="+mn-cs"/>
            </a:rPr>
            <a:t>Publication résultats</a:t>
          </a:r>
        </a:p>
      </dsp:txBody>
      <dsp:txXfrm>
        <a:off x="8012022" y="986870"/>
        <a:ext cx="1631749" cy="1114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C8B254C7-B9E1-4844-81E0-70ACD4C76586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F06127A4-34A4-4779-92F4-25C14979D19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8670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6A14D743-2662-4C75-9963-C00ED268281B}" type="datetimeFigureOut">
              <a:rPr lang="fr-FR" smtClean="0"/>
              <a:t>19/12/2025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79425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0798021A-1D64-4BFB-9719-E63D56F4BCD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8874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Arrêté du 08 septembre : regarder exactement le contenu (en cas de questions)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98021A-1D64-4BFB-9719-E63D56F4BCD2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8639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8_Titer Turquois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543697" y="1771135"/>
            <a:ext cx="11648303" cy="5086865"/>
          </a:xfrm>
          <a:prstGeom prst="rect">
            <a:avLst/>
          </a:prstGeom>
          <a:solidFill>
            <a:srgbClr val="0350A9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 userDrawn="1"/>
        </p:nvSpPr>
        <p:spPr>
          <a:xfrm>
            <a:off x="2669058" y="1485030"/>
            <a:ext cx="1512000" cy="5372969"/>
          </a:xfrm>
          <a:prstGeom prst="rect">
            <a:avLst/>
          </a:prstGeom>
          <a:solidFill>
            <a:srgbClr val="92D050">
              <a:alpha val="5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itre 1"/>
          <p:cNvSpPr>
            <a:spLocks noGrp="1"/>
          </p:cNvSpPr>
          <p:nvPr>
            <p:ph type="ctrTitle" hasCustomPrompt="1"/>
          </p:nvPr>
        </p:nvSpPr>
        <p:spPr>
          <a:xfrm>
            <a:off x="2957386" y="2232974"/>
            <a:ext cx="8683794" cy="171329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fr-FR" sz="5000" b="1" kern="1200" dirty="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dirty="0"/>
              <a:t>Titre de votre document ou intervention 2 lignes max</a:t>
            </a:r>
          </a:p>
        </p:txBody>
      </p:sp>
      <p:sp>
        <p:nvSpPr>
          <p:cNvPr id="1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957386" y="4329799"/>
            <a:ext cx="8683794" cy="1130639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fr-FR" sz="3800" i="1" kern="1200" baseline="0" dirty="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Sous-titre de votre document ou date et lieu ou cible de votre présentation</a:t>
            </a:r>
          </a:p>
        </p:txBody>
      </p:sp>
      <p:pic>
        <p:nvPicPr>
          <p:cNvPr id="3" name="Image 2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D3488276-5045-BCEF-0147-95002AD1019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97" y="120290"/>
            <a:ext cx="3435705" cy="1254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487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Intercalaire Ble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44844" y="1573428"/>
            <a:ext cx="11747156" cy="52845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217420" y="4182590"/>
            <a:ext cx="10474393" cy="1538274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fr-FR" sz="4000" b="0" i="1" kern="1200" baseline="0" dirty="0">
                <a:solidFill>
                  <a:schemeClr val="accent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Sous titre de la partie (si nécessaire)</a:t>
            </a:r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227047" y="2721273"/>
            <a:ext cx="10464767" cy="11933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fr-FR" sz="5400" b="1" kern="1200" dirty="0">
                <a:solidFill>
                  <a:srgbClr val="034DA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1. Titre de la partie</a:t>
            </a:r>
          </a:p>
        </p:txBody>
      </p:sp>
      <p:sp>
        <p:nvSpPr>
          <p:cNvPr id="4" name="Corde 3"/>
          <p:cNvSpPr/>
          <p:nvPr userDrawn="1"/>
        </p:nvSpPr>
        <p:spPr>
          <a:xfrm>
            <a:off x="7433434" y="601178"/>
            <a:ext cx="2520000" cy="2520000"/>
          </a:xfrm>
          <a:prstGeom prst="chord">
            <a:avLst>
              <a:gd name="adj1" fmla="val 20792352"/>
              <a:gd name="adj2" fmla="val 11619033"/>
            </a:avLst>
          </a:prstGeom>
          <a:solidFill>
            <a:srgbClr val="A2BC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EB16E55F-0FF8-ABF6-F334-ECF0C41DAC32}"/>
              </a:ext>
            </a:extLst>
          </p:cNvPr>
          <p:cNvSpPr txBox="1">
            <a:spLocks/>
          </p:cNvSpPr>
          <p:nvPr userDrawn="1"/>
        </p:nvSpPr>
        <p:spPr>
          <a:xfrm>
            <a:off x="4337539" y="6557104"/>
            <a:ext cx="7303642" cy="2535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b="1" kern="120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fr-FR" sz="1200" b="0" dirty="0">
                <a:solidFill>
                  <a:schemeClr val="tx1"/>
                </a:solidFill>
              </a:rPr>
              <a:t>Omedit Auvergne-Rhône-Alpes</a:t>
            </a:r>
          </a:p>
        </p:txBody>
      </p:sp>
      <p:pic>
        <p:nvPicPr>
          <p:cNvPr id="6" name="Image 5" descr="Une image contenant Police, texte, Graphiqu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9BD6EF87-A491-8256-4E4D-B41D0E8651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44" y="304721"/>
            <a:ext cx="1675905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256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Intercalaire 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44844" y="1573428"/>
            <a:ext cx="11747156" cy="52845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217420" y="4182590"/>
            <a:ext cx="10474393" cy="1538274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fr-FR" sz="4000" b="0" i="1" kern="1200" baseline="0" dirty="0">
                <a:solidFill>
                  <a:schemeClr val="accent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Sous titre de la partie (si nécessaire)</a:t>
            </a:r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227047" y="2721273"/>
            <a:ext cx="10464767" cy="11933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fr-FR" sz="5400" b="1" kern="1200" dirty="0">
                <a:solidFill>
                  <a:srgbClr val="034DA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1. Titre de la partie</a:t>
            </a:r>
          </a:p>
        </p:txBody>
      </p:sp>
      <p:sp>
        <p:nvSpPr>
          <p:cNvPr id="4" name="Corde 3"/>
          <p:cNvSpPr/>
          <p:nvPr userDrawn="1"/>
        </p:nvSpPr>
        <p:spPr>
          <a:xfrm>
            <a:off x="7433434" y="601178"/>
            <a:ext cx="2520000" cy="2520000"/>
          </a:xfrm>
          <a:prstGeom prst="chord">
            <a:avLst>
              <a:gd name="adj1" fmla="val 20792352"/>
              <a:gd name="adj2" fmla="val 11619033"/>
            </a:avLst>
          </a:prstGeom>
          <a:solidFill>
            <a:schemeClr val="accent5">
              <a:alpha val="5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88988507-48BE-2F2B-D3F7-68CC9F553012}"/>
              </a:ext>
            </a:extLst>
          </p:cNvPr>
          <p:cNvSpPr txBox="1">
            <a:spLocks/>
          </p:cNvSpPr>
          <p:nvPr userDrawn="1"/>
        </p:nvSpPr>
        <p:spPr>
          <a:xfrm>
            <a:off x="4337539" y="6557104"/>
            <a:ext cx="7303642" cy="2535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b="1" kern="120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fr-FR" sz="1200" b="0" dirty="0">
                <a:solidFill>
                  <a:schemeClr val="tx1"/>
                </a:solidFill>
              </a:rPr>
              <a:t>Omedit Auvergne-Rhône-Alpes</a:t>
            </a:r>
          </a:p>
        </p:txBody>
      </p:sp>
      <p:pic>
        <p:nvPicPr>
          <p:cNvPr id="6" name="Image 5" descr="Une image contenant Police, texte, Graphiqu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5E4F042A-0A8B-CE28-FB51-31A4EADB89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44" y="304721"/>
            <a:ext cx="1675905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012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9_Sommaire Ver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3">
            <a:extLst>
              <a:ext uri="{FF2B5EF4-FFF2-40B4-BE49-F238E27FC236}">
                <a16:creationId xmlns:a16="http://schemas.microsoft.com/office/drawing/2014/main" id="{CFF5838E-2EB6-D842-9098-9F664E4D4EE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22202" y="1708426"/>
            <a:ext cx="10577426" cy="288032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/>
            </a:lvl2pPr>
          </a:lstStyle>
          <a:p>
            <a:r>
              <a:rPr lang="fr-FR" dirty="0"/>
              <a:t>Partie 1</a:t>
            </a:r>
          </a:p>
        </p:txBody>
      </p:sp>
      <p:sp>
        <p:nvSpPr>
          <p:cNvPr id="2" name="ZoneTexte 1"/>
          <p:cNvSpPr txBox="1"/>
          <p:nvPr userDrawn="1"/>
        </p:nvSpPr>
        <p:spPr>
          <a:xfrm>
            <a:off x="9274799" y="382954"/>
            <a:ext cx="26760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b="1" dirty="0">
                <a:solidFill>
                  <a:srgbClr val="034DA2"/>
                </a:solidFill>
                <a:latin typeface="+mn-lt"/>
              </a:rPr>
              <a:t>Sommaire</a:t>
            </a:r>
          </a:p>
        </p:txBody>
      </p:sp>
      <p:sp>
        <p:nvSpPr>
          <p:cNvPr id="9" name="ZoneTexte 8"/>
          <p:cNvSpPr txBox="1"/>
          <p:nvPr userDrawn="1"/>
        </p:nvSpPr>
        <p:spPr>
          <a:xfrm>
            <a:off x="364421" y="6556962"/>
            <a:ext cx="41711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B38CCEA5-E3A9-4E57-82F7-3980BCFD4D6F}" type="slidenum">
              <a:rPr lang="fr-FR" sz="900" smtClean="0">
                <a:solidFill>
                  <a:schemeClr val="tx1"/>
                </a:solidFill>
                <a:latin typeface="Marianne" panose="02000000000000000000" pitchFamily="50" charset="0"/>
              </a:rPr>
              <a:pPr algn="l"/>
              <a:t>‹N°›</a:t>
            </a:fld>
            <a:endParaRPr lang="fr-FR" sz="900" dirty="0">
              <a:solidFill>
                <a:schemeClr val="tx1"/>
              </a:solidFill>
              <a:latin typeface="Marianne" panose="02000000000000000000" pitchFamily="50" charset="0"/>
            </a:endParaRPr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452659" y="6549285"/>
            <a:ext cx="1124696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re 1">
            <a:extLst>
              <a:ext uri="{FF2B5EF4-FFF2-40B4-BE49-F238E27FC236}">
                <a16:creationId xmlns:a16="http://schemas.microsoft.com/office/drawing/2014/main" id="{2B9F7A7C-DA14-A02B-9DEE-21364C807AE0}"/>
              </a:ext>
            </a:extLst>
          </p:cNvPr>
          <p:cNvSpPr txBox="1">
            <a:spLocks/>
          </p:cNvSpPr>
          <p:nvPr userDrawn="1"/>
        </p:nvSpPr>
        <p:spPr>
          <a:xfrm>
            <a:off x="4337539" y="6557104"/>
            <a:ext cx="7303642" cy="2535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b="1" kern="120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fr-FR" sz="1200" b="0" dirty="0">
                <a:solidFill>
                  <a:schemeClr val="tx1"/>
                </a:solidFill>
              </a:rPr>
              <a:t>Omedit Auvergne-Rhône-Alpes</a:t>
            </a:r>
          </a:p>
        </p:txBody>
      </p:sp>
      <p:pic>
        <p:nvPicPr>
          <p:cNvPr id="4" name="Image 3" descr="Une image contenant Police, texte, Graphiqu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B4F0F1BC-A3E9-C1A3-1BD2-0190E6994B4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44" y="304721"/>
            <a:ext cx="1675905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6118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Titre et conten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3229232" y="365125"/>
            <a:ext cx="8287264" cy="661061"/>
          </a:xfrm>
          <a:prstGeom prst="rect">
            <a:avLst/>
          </a:prstGeom>
        </p:spPr>
        <p:txBody>
          <a:bodyPr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3200" b="1" i="1" kern="1200" dirty="0">
                <a:solidFill>
                  <a:srgbClr val="034DA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Titre sous-partie</a:t>
            </a:r>
          </a:p>
        </p:txBody>
      </p:sp>
      <p:sp>
        <p:nvSpPr>
          <p:cNvPr id="16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2250" y="1555262"/>
            <a:ext cx="10826580" cy="478771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lang="fr-FR" sz="28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fr-FR" dirty="0"/>
              <a:t>Modifier les styles du texte du masque</a:t>
            </a:r>
          </a:p>
        </p:txBody>
      </p:sp>
      <p:sp>
        <p:nvSpPr>
          <p:cNvPr id="7" name="ZoneTexte 6"/>
          <p:cNvSpPr txBox="1"/>
          <p:nvPr userDrawn="1"/>
        </p:nvSpPr>
        <p:spPr>
          <a:xfrm>
            <a:off x="364421" y="6556962"/>
            <a:ext cx="724776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B38CCEA5-E3A9-4E57-82F7-3980BCFD4D6F}" type="slidenum">
              <a:rPr lang="fr-FR" sz="900" smtClean="0">
                <a:solidFill>
                  <a:schemeClr val="tx1"/>
                </a:solidFill>
                <a:latin typeface="Marianne" panose="02000000000000000000" pitchFamily="50" charset="0"/>
              </a:rPr>
              <a:pPr algn="l"/>
              <a:t>‹N°›</a:t>
            </a:fld>
            <a:endParaRPr lang="fr-FR" sz="900" dirty="0">
              <a:solidFill>
                <a:schemeClr val="tx1"/>
              </a:solidFill>
              <a:latin typeface="Marianne" panose="02000000000000000000" pitchFamily="50" charset="0"/>
            </a:endParaRPr>
          </a:p>
        </p:txBody>
      </p:sp>
      <p:cxnSp>
        <p:nvCxnSpPr>
          <p:cNvPr id="10" name="Connecteur droit 9"/>
          <p:cNvCxnSpPr/>
          <p:nvPr userDrawn="1"/>
        </p:nvCxnSpPr>
        <p:spPr>
          <a:xfrm>
            <a:off x="452659" y="6549285"/>
            <a:ext cx="1124696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re 1">
            <a:extLst>
              <a:ext uri="{FF2B5EF4-FFF2-40B4-BE49-F238E27FC236}">
                <a16:creationId xmlns:a16="http://schemas.microsoft.com/office/drawing/2014/main" id="{88614F37-2855-3364-E00F-1A34C5AEEC54}"/>
              </a:ext>
            </a:extLst>
          </p:cNvPr>
          <p:cNvSpPr txBox="1">
            <a:spLocks/>
          </p:cNvSpPr>
          <p:nvPr userDrawn="1"/>
        </p:nvSpPr>
        <p:spPr>
          <a:xfrm>
            <a:off x="4337539" y="6557104"/>
            <a:ext cx="7303642" cy="2535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b="1" kern="120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fr-FR" sz="1200" b="0" dirty="0">
                <a:solidFill>
                  <a:schemeClr val="tx1"/>
                </a:solidFill>
              </a:rPr>
              <a:t>Omedit Auvergne-Rhône-Alpes</a:t>
            </a:r>
          </a:p>
        </p:txBody>
      </p:sp>
      <p:pic>
        <p:nvPicPr>
          <p:cNvPr id="5" name="Image 4" descr="Une image contenant Police, texte, Graphiqu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B3A115C5-4867-78ED-3499-20D438067C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44" y="304721"/>
            <a:ext cx="1675905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898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6_Titre Ble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543697" y="1771135"/>
            <a:ext cx="11648303" cy="508686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 userDrawn="1"/>
        </p:nvSpPr>
        <p:spPr>
          <a:xfrm>
            <a:off x="2669058" y="1485030"/>
            <a:ext cx="1512000" cy="5372969"/>
          </a:xfrm>
          <a:prstGeom prst="rect">
            <a:avLst/>
          </a:prstGeom>
          <a:solidFill>
            <a:schemeClr val="accent2">
              <a:alpha val="5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itre 1"/>
          <p:cNvSpPr>
            <a:spLocks noGrp="1"/>
          </p:cNvSpPr>
          <p:nvPr>
            <p:ph type="ctrTitle" hasCustomPrompt="1"/>
          </p:nvPr>
        </p:nvSpPr>
        <p:spPr>
          <a:xfrm>
            <a:off x="2957386" y="2232974"/>
            <a:ext cx="8683794" cy="171329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fr-FR" sz="5000" b="1" kern="1200" dirty="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dirty="0"/>
              <a:t>Titre de votre document ou intervention 2 lignes max</a:t>
            </a:r>
          </a:p>
        </p:txBody>
      </p:sp>
      <p:sp>
        <p:nvSpPr>
          <p:cNvPr id="1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957386" y="4329799"/>
            <a:ext cx="8683794" cy="1130639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fr-FR" sz="3800" i="1" kern="1200" baseline="0" dirty="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Sous-titre de votre document ou date et lieu ou cible de votre présentation</a:t>
            </a:r>
          </a:p>
        </p:txBody>
      </p:sp>
      <p:pic>
        <p:nvPicPr>
          <p:cNvPr id="2" name="Image 1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B532DBA9-371C-9A40-5DB0-A0183E8C10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97" y="185218"/>
            <a:ext cx="3168000" cy="115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749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Intercalaire vert d'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44844" y="1573428"/>
            <a:ext cx="11747156" cy="52845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217420" y="4182590"/>
            <a:ext cx="10474393" cy="1538274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fr-FR" sz="4000" b="0" i="1" kern="1200" baseline="0" dirty="0">
                <a:solidFill>
                  <a:schemeClr val="accent2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Sous titre de la partie (si nécessaire)</a:t>
            </a:r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227047" y="2721273"/>
            <a:ext cx="10464767" cy="11933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fr-FR" sz="5400" b="1" kern="1200" dirty="0">
                <a:solidFill>
                  <a:srgbClr val="034DA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1. Titre de la partie</a:t>
            </a:r>
          </a:p>
        </p:txBody>
      </p:sp>
      <p:sp>
        <p:nvSpPr>
          <p:cNvPr id="4" name="Corde 3"/>
          <p:cNvSpPr/>
          <p:nvPr userDrawn="1"/>
        </p:nvSpPr>
        <p:spPr>
          <a:xfrm>
            <a:off x="7433434" y="601178"/>
            <a:ext cx="2520000" cy="2520000"/>
          </a:xfrm>
          <a:prstGeom prst="chord">
            <a:avLst>
              <a:gd name="adj1" fmla="val 20792352"/>
              <a:gd name="adj2" fmla="val 11619033"/>
            </a:avLst>
          </a:prstGeom>
          <a:solidFill>
            <a:schemeClr val="accent3">
              <a:alpha val="5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5D61B99C-9925-3251-9CFC-5C93D44134AC}"/>
              </a:ext>
            </a:extLst>
          </p:cNvPr>
          <p:cNvSpPr txBox="1">
            <a:spLocks/>
          </p:cNvSpPr>
          <p:nvPr userDrawn="1"/>
        </p:nvSpPr>
        <p:spPr>
          <a:xfrm>
            <a:off x="4337539" y="6557104"/>
            <a:ext cx="7303642" cy="2535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b="1" kern="120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fr-FR" sz="1200" b="0" dirty="0">
                <a:solidFill>
                  <a:schemeClr val="tx1"/>
                </a:solidFill>
              </a:rPr>
              <a:t>Omedit Auvergne-Rhône-Alpes</a:t>
            </a:r>
          </a:p>
        </p:txBody>
      </p:sp>
      <p:pic>
        <p:nvPicPr>
          <p:cNvPr id="6" name="Image 5" descr="Une image contenant Police, texte, Graphiqu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AFE86263-5F14-B396-1A56-32BB8230141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44" y="304721"/>
            <a:ext cx="1675905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327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5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8DC4D119-4D01-7502-8EA3-797A1FEB0CD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1" cy="14477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3220994" y="365126"/>
            <a:ext cx="8295502" cy="1281114"/>
          </a:xfrm>
          <a:prstGeom prst="rect">
            <a:avLst/>
          </a:prstGeom>
        </p:spPr>
        <p:txBody>
          <a:bodyPr>
            <a:normAutofit/>
          </a:bodyPr>
          <a:lstStyle>
            <a:lvl1pPr algn="r">
              <a:defRPr sz="3800" b="1" baseline="0">
                <a:solidFill>
                  <a:srgbClr val="034DA2"/>
                </a:solidFill>
                <a:latin typeface="+mn-lt"/>
              </a:defRPr>
            </a:lvl1pPr>
          </a:lstStyle>
          <a:p>
            <a:r>
              <a:rPr lang="fr-FR" dirty="0"/>
              <a:t>Titre partie ou page (ne pas dépasser deux lignes sinon illisible)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34313" y="1825625"/>
            <a:ext cx="10832755" cy="4517354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2800" b="0">
                <a:solidFill>
                  <a:schemeClr val="tx1"/>
                </a:solidFill>
                <a:latin typeface="+mn-lt"/>
              </a:defRPr>
            </a:lvl1pPr>
            <a:lvl2pPr marL="180975" indent="1588">
              <a:buFont typeface="Wingdings" panose="05000000000000000000" pitchFamily="2" charset="2"/>
              <a:buChar char="§"/>
              <a:defRPr lang="fr-FR" sz="2400" b="0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444500" indent="-173038">
              <a:defRPr sz="2400" b="0">
                <a:solidFill>
                  <a:schemeClr val="accent1"/>
                </a:solidFill>
                <a:latin typeface="+mn-lt"/>
              </a:defRPr>
            </a:lvl3pPr>
            <a:lvl4pPr marL="0" indent="0">
              <a:buFont typeface="Calibri" panose="020F0502020204030204" pitchFamily="34" charset="0"/>
              <a:buNone/>
              <a:defRPr sz="2400" b="0" i="0">
                <a:latin typeface="+mn-lt"/>
              </a:defRPr>
            </a:lvl4pPr>
            <a:lvl5pPr>
              <a:defRPr i="1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7" name="ZoneTexte 6"/>
          <p:cNvSpPr txBox="1"/>
          <p:nvPr userDrawn="1"/>
        </p:nvSpPr>
        <p:spPr>
          <a:xfrm>
            <a:off x="364422" y="6556962"/>
            <a:ext cx="666942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B38CCEA5-E3A9-4E57-82F7-3980BCFD4D6F}" type="slidenum">
              <a:rPr lang="fr-FR" sz="900" smtClean="0">
                <a:solidFill>
                  <a:schemeClr val="tx1"/>
                </a:solidFill>
                <a:latin typeface="Marianne" panose="02000000000000000000" pitchFamily="50" charset="0"/>
              </a:rPr>
              <a:pPr algn="l"/>
              <a:t>‹N°›</a:t>
            </a:fld>
            <a:endParaRPr lang="fr-FR" sz="900" dirty="0">
              <a:solidFill>
                <a:schemeClr val="tx1"/>
              </a:solidFill>
              <a:latin typeface="Marianne" panose="02000000000000000000" pitchFamily="50" charset="0"/>
            </a:endParaRPr>
          </a:p>
        </p:txBody>
      </p:sp>
      <p:cxnSp>
        <p:nvCxnSpPr>
          <p:cNvPr id="8" name="Connecteur droit 7"/>
          <p:cNvCxnSpPr/>
          <p:nvPr userDrawn="1"/>
        </p:nvCxnSpPr>
        <p:spPr>
          <a:xfrm>
            <a:off x="452659" y="6549285"/>
            <a:ext cx="1124696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re 1">
            <a:extLst>
              <a:ext uri="{FF2B5EF4-FFF2-40B4-BE49-F238E27FC236}">
                <a16:creationId xmlns:a16="http://schemas.microsoft.com/office/drawing/2014/main" id="{A3013736-281A-30E3-9969-CE0D39B3DCB6}"/>
              </a:ext>
            </a:extLst>
          </p:cNvPr>
          <p:cNvSpPr txBox="1">
            <a:spLocks/>
          </p:cNvSpPr>
          <p:nvPr userDrawn="1"/>
        </p:nvSpPr>
        <p:spPr>
          <a:xfrm>
            <a:off x="4337539" y="6557104"/>
            <a:ext cx="7303642" cy="2535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b="1" kern="120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fr-FR" sz="1200" b="0" dirty="0">
                <a:solidFill>
                  <a:schemeClr val="tx1"/>
                </a:solidFill>
              </a:rPr>
              <a:t>Omedit Auvergne-Rhône-Alpes</a:t>
            </a:r>
          </a:p>
        </p:txBody>
      </p:sp>
      <p:pic>
        <p:nvPicPr>
          <p:cNvPr id="9" name="Image 8" descr="Une image contenant Police, texte, Graphiqu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8B77AFC5-1978-41A9-8846-72340F32A1A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44" y="304721"/>
            <a:ext cx="1675905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610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intercalaire bande gauche vert d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2C66DCF-AE48-5B54-BBF9-0FA75A8FA5F1}"/>
              </a:ext>
            </a:extLst>
          </p:cNvPr>
          <p:cNvSpPr/>
          <p:nvPr userDrawn="1"/>
        </p:nvSpPr>
        <p:spPr>
          <a:xfrm>
            <a:off x="-114152" y="-47396"/>
            <a:ext cx="3031524" cy="69053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8C8AF335-4E1E-AC23-2609-AD0D8D0E612F}"/>
              </a:ext>
            </a:extLst>
          </p:cNvPr>
          <p:cNvSpPr txBox="1">
            <a:spLocks/>
          </p:cNvSpPr>
          <p:nvPr userDrawn="1"/>
        </p:nvSpPr>
        <p:spPr>
          <a:xfrm>
            <a:off x="4337539" y="6557104"/>
            <a:ext cx="7303642" cy="2535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b="1" kern="120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fr-FR" sz="1200" b="0" dirty="0">
                <a:solidFill>
                  <a:schemeClr val="tx1"/>
                </a:solidFill>
              </a:rPr>
              <a:t>Omedit Auvergne-Rhône-Alpes</a:t>
            </a:r>
          </a:p>
        </p:txBody>
      </p:sp>
      <p:sp>
        <p:nvSpPr>
          <p:cNvPr id="5" name="ZoneTexte 4"/>
          <p:cNvSpPr txBox="1"/>
          <p:nvPr userDrawn="1"/>
        </p:nvSpPr>
        <p:spPr>
          <a:xfrm>
            <a:off x="364421" y="6556962"/>
            <a:ext cx="767760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B38CCEA5-E3A9-4E57-82F7-3980BCFD4D6F}" type="slidenum">
              <a:rPr lang="fr-FR" sz="900" smtClean="0">
                <a:solidFill>
                  <a:schemeClr val="tx1"/>
                </a:solidFill>
                <a:latin typeface="Marianne" panose="02000000000000000000" pitchFamily="50" charset="0"/>
              </a:rPr>
              <a:pPr algn="l"/>
              <a:t>‹N°›</a:t>
            </a:fld>
            <a:endParaRPr lang="fr-FR" sz="900" dirty="0">
              <a:solidFill>
                <a:schemeClr val="tx1"/>
              </a:solidFill>
              <a:latin typeface="Marianne" panose="02000000000000000000" pitchFamily="50" charset="0"/>
            </a:endParaRPr>
          </a:p>
        </p:txBody>
      </p:sp>
      <p:cxnSp>
        <p:nvCxnSpPr>
          <p:cNvPr id="6" name="Connecteur droit 5"/>
          <p:cNvCxnSpPr/>
          <p:nvPr userDrawn="1"/>
        </p:nvCxnSpPr>
        <p:spPr>
          <a:xfrm>
            <a:off x="452659" y="6549285"/>
            <a:ext cx="1124696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Une image contenant Police, texte, Graphiqu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D02F2027-C03B-74C2-9CBD-160D2FCA96C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44" y="304721"/>
            <a:ext cx="1675905" cy="612000"/>
          </a:xfrm>
          <a:prstGeom prst="rect">
            <a:avLst/>
          </a:prstGeom>
        </p:spPr>
      </p:pic>
      <p:sp>
        <p:nvSpPr>
          <p:cNvPr id="9" name="Corde 8">
            <a:extLst>
              <a:ext uri="{FF2B5EF4-FFF2-40B4-BE49-F238E27FC236}">
                <a16:creationId xmlns:a16="http://schemas.microsoft.com/office/drawing/2014/main" id="{3E4E2CD6-B050-9459-171C-86D58F37C05C}"/>
              </a:ext>
            </a:extLst>
          </p:cNvPr>
          <p:cNvSpPr/>
          <p:nvPr userDrawn="1"/>
        </p:nvSpPr>
        <p:spPr>
          <a:xfrm rot="16200000">
            <a:off x="-1060091" y="4457876"/>
            <a:ext cx="2520000" cy="2520000"/>
          </a:xfrm>
          <a:prstGeom prst="chord">
            <a:avLst>
              <a:gd name="adj1" fmla="val 20792352"/>
              <a:gd name="adj2" fmla="val 11619033"/>
            </a:avLst>
          </a:prstGeom>
          <a:solidFill>
            <a:schemeClr val="accent3">
              <a:alpha val="5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6440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Titre et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6722076" y="0"/>
            <a:ext cx="5453745" cy="685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17836" y="1484922"/>
            <a:ext cx="5799440" cy="499825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lang="fr-FR" sz="28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</a:pPr>
            <a:r>
              <a:rPr lang="fr-FR" dirty="0"/>
              <a:t>Modifier les styles du texte du masque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 hasCustomPrompt="1"/>
          </p:nvPr>
        </p:nvSpPr>
        <p:spPr>
          <a:xfrm>
            <a:off x="3229232" y="365125"/>
            <a:ext cx="8287264" cy="837599"/>
          </a:xfrm>
          <a:prstGeom prst="rect">
            <a:avLst/>
          </a:prstGeom>
        </p:spPr>
        <p:txBody>
          <a:bodyPr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3200" b="1" i="1" kern="1200" dirty="0">
                <a:solidFill>
                  <a:srgbClr val="034DA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Titre sous-partie</a:t>
            </a:r>
          </a:p>
        </p:txBody>
      </p:sp>
      <p:sp>
        <p:nvSpPr>
          <p:cNvPr id="14" name="ZoneTexte 13"/>
          <p:cNvSpPr txBox="1"/>
          <p:nvPr userDrawn="1"/>
        </p:nvSpPr>
        <p:spPr>
          <a:xfrm>
            <a:off x="364422" y="6556962"/>
            <a:ext cx="75056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B38CCEA5-E3A9-4E57-82F7-3980BCFD4D6F}" type="slidenum">
              <a:rPr lang="fr-FR" sz="900" smtClean="0">
                <a:solidFill>
                  <a:schemeClr val="tx1"/>
                </a:solidFill>
                <a:latin typeface="Marianne" panose="02000000000000000000" pitchFamily="50" charset="0"/>
              </a:rPr>
              <a:pPr algn="l"/>
              <a:t>‹N°›</a:t>
            </a:fld>
            <a:endParaRPr lang="fr-FR" sz="900" dirty="0">
              <a:solidFill>
                <a:schemeClr val="tx1"/>
              </a:solidFill>
              <a:latin typeface="Marianne" panose="02000000000000000000" pitchFamily="50" charset="0"/>
            </a:endParaRP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452659" y="6549285"/>
            <a:ext cx="1124696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re 1">
            <a:extLst>
              <a:ext uri="{FF2B5EF4-FFF2-40B4-BE49-F238E27FC236}">
                <a16:creationId xmlns:a16="http://schemas.microsoft.com/office/drawing/2014/main" id="{16FE5B45-CD2F-B525-0EE1-73A9EABA00AB}"/>
              </a:ext>
            </a:extLst>
          </p:cNvPr>
          <p:cNvSpPr txBox="1">
            <a:spLocks/>
          </p:cNvSpPr>
          <p:nvPr userDrawn="1"/>
        </p:nvSpPr>
        <p:spPr>
          <a:xfrm>
            <a:off x="4337539" y="6557104"/>
            <a:ext cx="7303642" cy="2535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b="1" kern="120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fr-FR" sz="1200" b="0" dirty="0">
                <a:solidFill>
                  <a:schemeClr val="tx1"/>
                </a:solidFill>
              </a:rPr>
              <a:t>Omedit Auvergne-Rhône-Alpes</a:t>
            </a:r>
          </a:p>
        </p:txBody>
      </p:sp>
      <p:pic>
        <p:nvPicPr>
          <p:cNvPr id="7" name="Image 6" descr="Une image contenant Police, texte, Graphiqu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B5FAD330-EC62-1D83-F4C1-2F5DA3DF79C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44" y="304721"/>
            <a:ext cx="1675905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698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05_Titre Ver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543697" y="1771134"/>
            <a:ext cx="11904677" cy="508686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 userDrawn="1"/>
        </p:nvSpPr>
        <p:spPr>
          <a:xfrm>
            <a:off x="2669058" y="1485030"/>
            <a:ext cx="1512000" cy="5372969"/>
          </a:xfrm>
          <a:prstGeom prst="rect">
            <a:avLst/>
          </a:prstGeom>
          <a:solidFill>
            <a:srgbClr val="C8D223">
              <a:alpha val="5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2957386" y="2232974"/>
            <a:ext cx="8683794" cy="1713295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500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fr-FR" dirty="0"/>
              <a:t>Titre de votre document ou intervention 2 lignes max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957386" y="4329799"/>
            <a:ext cx="8683794" cy="1130639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fr-FR" sz="3800" i="1" kern="1200" baseline="0" dirty="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Sous-titre de votre document ou date et lieu ou cible de votre présentation</a:t>
            </a:r>
          </a:p>
        </p:txBody>
      </p:sp>
      <p:sp>
        <p:nvSpPr>
          <p:cNvPr id="11" name="Titre 1"/>
          <p:cNvSpPr txBox="1">
            <a:spLocks/>
          </p:cNvSpPr>
          <p:nvPr userDrawn="1"/>
        </p:nvSpPr>
        <p:spPr>
          <a:xfrm>
            <a:off x="4337539" y="6557104"/>
            <a:ext cx="7303642" cy="2535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b="1" kern="120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fr-FR" sz="1200" b="0" dirty="0">
                <a:solidFill>
                  <a:srgbClr val="FFFFFF"/>
                </a:solidFill>
              </a:rPr>
              <a:t>Omedit </a:t>
            </a:r>
          </a:p>
        </p:txBody>
      </p:sp>
      <p:pic>
        <p:nvPicPr>
          <p:cNvPr id="4" name="Image 3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82188AB7-171F-75D5-ADB9-ED02768262D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97" y="120290"/>
            <a:ext cx="3435705" cy="1254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63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7_Titre Rou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543697" y="1771135"/>
            <a:ext cx="11648303" cy="508686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 userDrawn="1"/>
        </p:nvSpPr>
        <p:spPr>
          <a:xfrm>
            <a:off x="2669058" y="1485030"/>
            <a:ext cx="1512000" cy="5372969"/>
          </a:xfrm>
          <a:prstGeom prst="rect">
            <a:avLst/>
          </a:prstGeom>
          <a:solidFill>
            <a:schemeClr val="accent5">
              <a:alpha val="5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itre 1"/>
          <p:cNvSpPr>
            <a:spLocks noGrp="1"/>
          </p:cNvSpPr>
          <p:nvPr>
            <p:ph type="ctrTitle" hasCustomPrompt="1"/>
          </p:nvPr>
        </p:nvSpPr>
        <p:spPr>
          <a:xfrm>
            <a:off x="2957386" y="2232974"/>
            <a:ext cx="8683794" cy="1713295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fr-FR" sz="5000" b="1" kern="1200" dirty="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dirty="0"/>
              <a:t>Titre de votre document ou intervention 2 lignes max</a:t>
            </a:r>
          </a:p>
        </p:txBody>
      </p:sp>
      <p:sp>
        <p:nvSpPr>
          <p:cNvPr id="12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2957386" y="4329799"/>
            <a:ext cx="8683794" cy="1130639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fr-FR" sz="3800" i="1" kern="1200" baseline="0" dirty="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Sous-titre de votre document ou date et lieu ou cible de votre présentation</a:t>
            </a:r>
          </a:p>
        </p:txBody>
      </p:sp>
      <p:pic>
        <p:nvPicPr>
          <p:cNvPr id="2" name="Image 1" descr="Une image contenant texte, Police, logo, Graphique&#10;&#10;Description générée automatiquement">
            <a:extLst>
              <a:ext uri="{FF2B5EF4-FFF2-40B4-BE49-F238E27FC236}">
                <a16:creationId xmlns:a16="http://schemas.microsoft.com/office/drawing/2014/main" id="{3244A08A-692F-1A89-33CC-DA7021A6AE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97" y="120290"/>
            <a:ext cx="3435705" cy="1254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482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Intercalaire ve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44844" y="1573428"/>
            <a:ext cx="11747156" cy="528457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1217420" y="4182590"/>
            <a:ext cx="10474393" cy="1538274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4000" b="0" i="1" baseline="0">
                <a:solidFill>
                  <a:schemeClr val="accent2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Sous titre de la partie (si nécessaire)</a:t>
            </a:r>
          </a:p>
        </p:txBody>
      </p:sp>
      <p:sp>
        <p:nvSpPr>
          <p:cNvPr id="2" name="Titre 1"/>
          <p:cNvSpPr>
            <a:spLocks noGrp="1"/>
          </p:cNvSpPr>
          <p:nvPr>
            <p:ph type="ctrTitle" hasCustomPrompt="1"/>
          </p:nvPr>
        </p:nvSpPr>
        <p:spPr>
          <a:xfrm>
            <a:off x="1227047" y="2721273"/>
            <a:ext cx="10464767" cy="11933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fr-FR" sz="5400" b="1" kern="1200" dirty="0">
                <a:solidFill>
                  <a:srgbClr val="034DA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1. Titre de la partie</a:t>
            </a:r>
          </a:p>
        </p:txBody>
      </p:sp>
      <p:sp>
        <p:nvSpPr>
          <p:cNvPr id="4" name="Corde 3"/>
          <p:cNvSpPr/>
          <p:nvPr userDrawn="1"/>
        </p:nvSpPr>
        <p:spPr>
          <a:xfrm>
            <a:off x="7433434" y="601178"/>
            <a:ext cx="2520000" cy="2520000"/>
          </a:xfrm>
          <a:prstGeom prst="chord">
            <a:avLst>
              <a:gd name="adj1" fmla="val 20792352"/>
              <a:gd name="adj2" fmla="val 11619033"/>
            </a:avLst>
          </a:prstGeom>
          <a:solidFill>
            <a:schemeClr val="accent1">
              <a:alpha val="5490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Titre 1"/>
          <p:cNvSpPr txBox="1">
            <a:spLocks/>
          </p:cNvSpPr>
          <p:nvPr userDrawn="1"/>
        </p:nvSpPr>
        <p:spPr>
          <a:xfrm>
            <a:off x="4337539" y="6557104"/>
            <a:ext cx="7303642" cy="2535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b="1" kern="1200">
                <a:solidFill>
                  <a:schemeClr val="bg1"/>
                </a:solidFill>
                <a:latin typeface="+mn-lt"/>
                <a:ea typeface="+mj-ea"/>
                <a:cs typeface="Arial" panose="020B0604020202020204" pitchFamily="34" charset="0"/>
              </a:defRPr>
            </a:lvl1pPr>
          </a:lstStyle>
          <a:p>
            <a:pPr algn="r"/>
            <a:r>
              <a:rPr lang="fr-FR" sz="1200" b="0" dirty="0">
                <a:solidFill>
                  <a:schemeClr val="tx1"/>
                </a:solidFill>
              </a:rPr>
              <a:t>Omedit Auvergne-Rhône-Alpes</a:t>
            </a:r>
          </a:p>
        </p:txBody>
      </p:sp>
      <p:pic>
        <p:nvPicPr>
          <p:cNvPr id="8" name="Image 7" descr="Une image contenant Police, texte, Graphiqu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D7A17070-3F81-4CEE-37DA-DA8AB0AF75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844" y="304721"/>
            <a:ext cx="1675905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957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9728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90" r:id="rId2"/>
    <p:sldLayoutId id="2147483716" r:id="rId3"/>
    <p:sldLayoutId id="2147483675" r:id="rId4"/>
    <p:sldLayoutId id="2147483713" r:id="rId5"/>
    <p:sldLayoutId id="2147483682" r:id="rId6"/>
    <p:sldLayoutId id="2147483683" r:id="rId7"/>
    <p:sldLayoutId id="2147483688" r:id="rId8"/>
    <p:sldLayoutId id="2147483672" r:id="rId9"/>
    <p:sldLayoutId id="2147483714" r:id="rId10"/>
    <p:sldLayoutId id="2147483715" r:id="rId11"/>
    <p:sldLayoutId id="2147483704" r:id="rId12"/>
    <p:sldLayoutId id="2147483677" r:id="rId13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omedit-auvergne-rhone-alpes.ars.sante.fr/serious-game-en-queteigs-0" TargetMode="External"/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10" Type="http://schemas.openxmlformats.org/officeDocument/2006/relationships/image" Target="../media/image10.png"/><Relationship Id="rId4" Type="http://schemas.openxmlformats.org/officeDocument/2006/relationships/image" Target="../media/image6.jpeg"/><Relationship Id="rId9" Type="http://schemas.openxmlformats.org/officeDocument/2006/relationships/hyperlink" Target="https://framaforms.org/telechargement-du-kit-en-queteigs-1700479705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4.jpe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hyperlink" Target="https://framaforms.org/kit-serious-game-enqueteigs-schizophrenia-1757498601" TargetMode="Externa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2.xml"/><Relationship Id="rId11" Type="http://schemas.openxmlformats.org/officeDocument/2006/relationships/image" Target="../media/image20.png"/><Relationship Id="rId5" Type="http://schemas.openxmlformats.org/officeDocument/2006/relationships/diagramQuickStyle" Target="../diagrams/quickStyle2.xml"/><Relationship Id="rId10" Type="http://schemas.openxmlformats.org/officeDocument/2006/relationships/image" Target="../media/image19.png"/><Relationship Id="rId4" Type="http://schemas.openxmlformats.org/officeDocument/2006/relationships/diagramLayout" Target="../diagrams/layout2.xml"/><Relationship Id="rId9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6E0C87-DD5E-BB06-5A9A-28FCDB4BA8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7386" y="2014070"/>
            <a:ext cx="9101264" cy="160311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r>
              <a:rPr lang="fr-FR" sz="4400" dirty="0"/>
              <a:t>Projet OMEDIT ARA- GT Psychiatrie</a:t>
            </a:r>
            <a:br>
              <a:rPr lang="fr-FR" sz="4400" dirty="0"/>
            </a:br>
            <a:r>
              <a:rPr lang="fr-FR" sz="4400" dirty="0"/>
              <a:t>	« </a:t>
            </a:r>
            <a:r>
              <a:rPr lang="fr-FR" sz="4400" dirty="0" err="1"/>
              <a:t>Enquet</a:t>
            </a:r>
            <a:r>
              <a:rPr lang="fr-FR" sz="4400" dirty="0"/>
              <a:t>’ </a:t>
            </a:r>
            <a:r>
              <a:rPr lang="fr-FR" sz="4400" dirty="0" err="1"/>
              <a:t>EIGs</a:t>
            </a:r>
            <a:r>
              <a:rPr lang="fr-FR" sz="4400" dirty="0"/>
              <a:t> : </a:t>
            </a:r>
            <a:r>
              <a:rPr lang="fr-FR" dirty="0" err="1"/>
              <a:t>Psynergies</a:t>
            </a:r>
            <a:r>
              <a:rPr lang="fr-FR" dirty="0"/>
              <a:t> »</a:t>
            </a:r>
            <a:endParaRPr lang="fr-FR" sz="40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F8017B6-4D63-DC59-951A-8504B429A8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57386" y="3872599"/>
            <a:ext cx="8683794" cy="1130639"/>
          </a:xfrm>
        </p:spPr>
        <p:txBody>
          <a:bodyPr/>
          <a:lstStyle/>
          <a:p>
            <a:r>
              <a:rPr lang="fr-FR" sz="3200" dirty="0"/>
              <a:t>Sécurisons ensemble les parcours de soins liés aux troubles psychiatriques</a:t>
            </a:r>
            <a:br>
              <a:rPr lang="fr-FR" sz="3200" dirty="0"/>
            </a:br>
            <a:r>
              <a:rPr lang="fr-FR" sz="2400" dirty="0"/>
              <a:t> </a:t>
            </a: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4733AE9-496B-4F98-0D37-AE2BB4F6A584}"/>
              </a:ext>
            </a:extLst>
          </p:cNvPr>
          <p:cNvSpPr txBox="1">
            <a:spLocks/>
          </p:cNvSpPr>
          <p:nvPr/>
        </p:nvSpPr>
        <p:spPr>
          <a:xfrm>
            <a:off x="6096000" y="5770946"/>
            <a:ext cx="5947919" cy="982279"/>
          </a:xfrm>
          <a:prstGeom prst="rect">
            <a:avLst/>
          </a:prstGeom>
          <a:ln>
            <a:noFill/>
          </a:ln>
        </p:spPr>
        <p:txBody>
          <a:bodyPr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fr-FR" sz="3800" i="1" kern="1200" baseline="0" dirty="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1500" b="1" dirty="0">
                <a:solidFill>
                  <a:srgbClr val="FFFFFF"/>
                </a:solidFill>
              </a:rPr>
              <a:t>Dr Fatima LEITE et Dr Karine VAYRON – Pharmacien</a:t>
            </a:r>
          </a:p>
          <a:p>
            <a:pPr algn="r"/>
            <a:r>
              <a:rPr lang="fr-FR" sz="1500" b="1" dirty="0">
                <a:solidFill>
                  <a:srgbClr val="FFFFFF"/>
                </a:solidFill>
              </a:rPr>
              <a:t>Solène BONNARD- Interne en Pharmacie </a:t>
            </a:r>
          </a:p>
          <a:p>
            <a:pPr algn="r"/>
            <a:r>
              <a:rPr lang="fr-FR" sz="1500" b="1" dirty="0">
                <a:solidFill>
                  <a:srgbClr val="FFFFFF"/>
                </a:solidFill>
              </a:rPr>
              <a:t>14/10/2025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ED853A-97B3-BD1A-6D9F-42A4938DBD7F}"/>
              </a:ext>
            </a:extLst>
          </p:cNvPr>
          <p:cNvSpPr/>
          <p:nvPr/>
        </p:nvSpPr>
        <p:spPr>
          <a:xfrm rot="21234071">
            <a:off x="6949024" y="3465514"/>
            <a:ext cx="700518" cy="247650"/>
          </a:xfrm>
          <a:prstGeom prst="rect">
            <a:avLst/>
          </a:prstGeom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Vol.2</a:t>
            </a:r>
          </a:p>
        </p:txBody>
      </p:sp>
    </p:spTree>
    <p:extLst>
      <p:ext uri="{BB962C8B-B14F-4D97-AF65-F5344CB8AC3E}">
        <p14:creationId xmlns:p14="http://schemas.microsoft.com/office/powerpoint/2010/main" val="2885347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24DC92-C2BD-DEA6-0C70-A1A873347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5574" y="365126"/>
            <a:ext cx="8820921" cy="637285"/>
          </a:xfrm>
        </p:spPr>
        <p:txBody>
          <a:bodyPr>
            <a:normAutofit/>
          </a:bodyPr>
          <a:lstStyle/>
          <a:p>
            <a:pPr algn="l"/>
            <a:r>
              <a:rPr lang="fr-FR" sz="3600" b="1" dirty="0"/>
              <a:t>Contexte</a:t>
            </a:r>
            <a:r>
              <a:rPr lang="fr-FR" sz="3600" dirty="0"/>
              <a:t>_ L’expérience d’u</a:t>
            </a:r>
            <a:r>
              <a:rPr lang="fr-FR" sz="3600" b="1" dirty="0"/>
              <a:t>n premier épisode</a:t>
            </a:r>
            <a:endParaRPr lang="fr-FR" sz="4000" dirty="0"/>
          </a:p>
        </p:txBody>
      </p:sp>
      <p:sp>
        <p:nvSpPr>
          <p:cNvPr id="41" name="Rectangle : coins arrondis 40">
            <a:extLst>
              <a:ext uri="{FF2B5EF4-FFF2-40B4-BE49-F238E27FC236}">
                <a16:creationId xmlns:a16="http://schemas.microsoft.com/office/drawing/2014/main" id="{96A773AC-28EE-8FCD-A12C-4BD959C7959A}"/>
              </a:ext>
            </a:extLst>
          </p:cNvPr>
          <p:cNvSpPr/>
          <p:nvPr/>
        </p:nvSpPr>
        <p:spPr>
          <a:xfrm>
            <a:off x="3335773" y="3636502"/>
            <a:ext cx="8224246" cy="2711447"/>
          </a:xfrm>
          <a:prstGeom prst="roundRect">
            <a:avLst/>
          </a:prstGeom>
          <a:solidFill>
            <a:srgbClr val="B2D0E4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2" name="Espace réservé du contenu 2">
            <a:extLst>
              <a:ext uri="{FF2B5EF4-FFF2-40B4-BE49-F238E27FC236}">
                <a16:creationId xmlns:a16="http://schemas.microsoft.com/office/drawing/2014/main" id="{63B2E50A-B927-64C8-2F1B-1CC44F756BCE}"/>
              </a:ext>
            </a:extLst>
          </p:cNvPr>
          <p:cNvSpPr txBox="1">
            <a:spLocks/>
          </p:cNvSpPr>
          <p:nvPr/>
        </p:nvSpPr>
        <p:spPr>
          <a:xfrm>
            <a:off x="3265136" y="1524631"/>
            <a:ext cx="6901430" cy="20904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3A88B8"/>
              </a:buClr>
              <a:buFont typeface="Arial" panose="020B0604020202020204" pitchFamily="34" charset="0"/>
              <a:buChar char="•"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3A88B8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3A88B8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3A88B8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3A88B8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400" dirty="0">
                <a:solidFill>
                  <a:prstClr val="black"/>
                </a:solidFill>
                <a:latin typeface="Aptos" panose="02110004020202020204"/>
              </a:rPr>
              <a:t>1er </a:t>
            </a:r>
            <a:r>
              <a:rPr lang="fr-FR" sz="2400" dirty="0" err="1">
                <a:solidFill>
                  <a:prstClr val="black"/>
                </a:solidFill>
                <a:latin typeface="Aptos" panose="02110004020202020204"/>
              </a:rPr>
              <a:t>serious</a:t>
            </a:r>
            <a:r>
              <a:rPr lang="fr-FR" sz="2400" dirty="0">
                <a:solidFill>
                  <a:prstClr val="black"/>
                </a:solidFill>
                <a:latin typeface="Aptos" panose="02110004020202020204"/>
              </a:rPr>
              <a:t> </a:t>
            </a:r>
            <a:r>
              <a:rPr lang="fr-FR" sz="2400" dirty="0" err="1">
                <a:solidFill>
                  <a:prstClr val="black"/>
                </a:solidFill>
                <a:latin typeface="Aptos" panose="02110004020202020204"/>
              </a:rPr>
              <a:t>game</a:t>
            </a:r>
            <a:r>
              <a:rPr lang="fr-FR" sz="2400" dirty="0">
                <a:solidFill>
                  <a:prstClr val="black"/>
                </a:solidFill>
                <a:latin typeface="Aptos" panose="02110004020202020204"/>
              </a:rPr>
              <a:t> élaboré en collaboration avec 3ES de la région ARA, l’ARS et le CEPPRAAL.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r-FR" sz="1400" dirty="0">
              <a:solidFill>
                <a:prstClr val="black"/>
              </a:solidFill>
              <a:latin typeface="Aptos" panose="02110004020202020204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fr-FR" sz="2400" dirty="0">
                <a:solidFill>
                  <a:prstClr val="black"/>
                </a:solidFill>
                <a:latin typeface="Aptos" panose="02110004020202020204"/>
              </a:rPr>
              <a:t>🔍Enquête grandeur nature en équipe sur les événements indésirables </a:t>
            </a:r>
          </a:p>
        </p:txBody>
      </p:sp>
      <p:pic>
        <p:nvPicPr>
          <p:cNvPr id="43" name="Picture 2" descr="https://www.omedit-auvergne-rhone-alpes.ars.sante.fr/system/files/styles/image_wysiwyg/private/2022-11/Affiche%20communication_page-0001.jpg?itok=tFPvStX7">
            <a:extLst>
              <a:ext uri="{FF2B5EF4-FFF2-40B4-BE49-F238E27FC236}">
                <a16:creationId xmlns:a16="http://schemas.microsoft.com/office/drawing/2014/main" id="{64F28EF4-D482-C92C-2380-CDA8A77670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429" y="1434917"/>
            <a:ext cx="2562909" cy="1812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>
            <a:extLst>
              <a:ext uri="{FF2B5EF4-FFF2-40B4-BE49-F238E27FC236}">
                <a16:creationId xmlns:a16="http://schemas.microsoft.com/office/drawing/2014/main" id="{B3FD38E5-783F-810C-1D7B-D439062C8B3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19" b="8415"/>
          <a:stretch/>
        </p:blipFill>
        <p:spPr bwMode="auto">
          <a:xfrm>
            <a:off x="71841" y="3949844"/>
            <a:ext cx="3227249" cy="2616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ZoneTexte 44">
            <a:extLst>
              <a:ext uri="{FF2B5EF4-FFF2-40B4-BE49-F238E27FC236}">
                <a16:creationId xmlns:a16="http://schemas.microsoft.com/office/drawing/2014/main" id="{BA2EA2DE-E156-28D6-A301-5B6D2E99AFD6}"/>
              </a:ext>
            </a:extLst>
          </p:cNvPr>
          <p:cNvSpPr txBox="1"/>
          <p:nvPr/>
        </p:nvSpPr>
        <p:spPr>
          <a:xfrm>
            <a:off x="3758845" y="5899621"/>
            <a:ext cx="746703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prstClr val="black"/>
                </a:solidFill>
                <a:latin typeface="Aptos" panose="02110004020202020204"/>
                <a:sym typeface="Wingdings" panose="05000000000000000000" pitchFamily="2" charset="2"/>
              </a:rPr>
              <a:t>💡 </a:t>
            </a:r>
            <a:r>
              <a:rPr lang="fr-FR" sz="2000" dirty="0">
                <a:solidFill>
                  <a:prstClr val="black"/>
                </a:solidFill>
                <a:latin typeface="Aptos" panose="02110004020202020204"/>
              </a:rPr>
              <a:t>Quelques suggestions d’amélioration / d’adaptation</a:t>
            </a:r>
          </a:p>
        </p:txBody>
      </p:sp>
      <p:pic>
        <p:nvPicPr>
          <p:cNvPr id="46" name="Picture 2" descr="Logo et charte | CHU clermont-ferrand">
            <a:extLst>
              <a:ext uri="{FF2B5EF4-FFF2-40B4-BE49-F238E27FC236}">
                <a16:creationId xmlns:a16="http://schemas.microsoft.com/office/drawing/2014/main" id="{289592CA-5124-AD11-9625-EA2D13A24E3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296" t="10272" r="10853" b="13101"/>
          <a:stretch/>
        </p:blipFill>
        <p:spPr bwMode="auto">
          <a:xfrm>
            <a:off x="10910633" y="2367676"/>
            <a:ext cx="729788" cy="684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6">
            <a:extLst>
              <a:ext uri="{FF2B5EF4-FFF2-40B4-BE49-F238E27FC236}">
                <a16:creationId xmlns:a16="http://schemas.microsoft.com/office/drawing/2014/main" id="{FD59C77F-744B-1CFD-9519-F53F0E366AA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688" b="15795"/>
          <a:stretch/>
        </p:blipFill>
        <p:spPr bwMode="auto">
          <a:xfrm>
            <a:off x="10477038" y="1882162"/>
            <a:ext cx="1267880" cy="447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8" descr="Centre hospitalier de Vichy">
            <a:extLst>
              <a:ext uri="{FF2B5EF4-FFF2-40B4-BE49-F238E27FC236}">
                <a16:creationId xmlns:a16="http://schemas.microsoft.com/office/drawing/2014/main" id="{4B8A71F6-404F-8997-CAB0-01DAC39AA1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8724" y="1355314"/>
            <a:ext cx="1045084" cy="340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ZoneTexte 48">
            <a:extLst>
              <a:ext uri="{FF2B5EF4-FFF2-40B4-BE49-F238E27FC236}">
                <a16:creationId xmlns:a16="http://schemas.microsoft.com/office/drawing/2014/main" id="{24E9BF24-7E81-D4F9-929D-B6D1539A32F4}"/>
              </a:ext>
            </a:extLst>
          </p:cNvPr>
          <p:cNvSpPr txBox="1"/>
          <p:nvPr/>
        </p:nvSpPr>
        <p:spPr>
          <a:xfrm>
            <a:off x="3412198" y="5308364"/>
            <a:ext cx="798615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prstClr val="black"/>
                </a:solidFill>
                <a:latin typeface="Aptos" panose="02110004020202020204"/>
              </a:rPr>
              <a:t>📝Des retours positifs des établissements (animateurs et participants)</a:t>
            </a:r>
          </a:p>
        </p:txBody>
      </p:sp>
      <p:sp>
        <p:nvSpPr>
          <p:cNvPr id="50" name="Rectangle 7">
            <a:extLst>
              <a:ext uri="{FF2B5EF4-FFF2-40B4-BE49-F238E27FC236}">
                <a16:creationId xmlns:a16="http://schemas.microsoft.com/office/drawing/2014/main" id="{C59A930C-7554-AFC4-0BB1-9B4CA296CC34}"/>
              </a:ext>
            </a:extLst>
          </p:cNvPr>
          <p:cNvSpPr/>
          <p:nvPr/>
        </p:nvSpPr>
        <p:spPr>
          <a:xfrm>
            <a:off x="3486092" y="4468834"/>
            <a:ext cx="445359" cy="40011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01869" y="2055482"/>
                </a:moveTo>
                <a:lnTo>
                  <a:pt x="869869" y="2055482"/>
                </a:lnTo>
                <a:lnTo>
                  <a:pt x="869869" y="2919482"/>
                </a:lnTo>
                <a:lnTo>
                  <a:pt x="401869" y="2919482"/>
                </a:lnTo>
                <a:close/>
                <a:moveTo>
                  <a:pt x="1121949" y="1695482"/>
                </a:moveTo>
                <a:lnTo>
                  <a:pt x="1589949" y="1695482"/>
                </a:lnTo>
                <a:lnTo>
                  <a:pt x="1589949" y="2919482"/>
                </a:lnTo>
                <a:lnTo>
                  <a:pt x="1121949" y="2919482"/>
                </a:lnTo>
                <a:close/>
                <a:moveTo>
                  <a:pt x="1842029" y="1335482"/>
                </a:moveTo>
                <a:lnTo>
                  <a:pt x="2310029" y="1335482"/>
                </a:lnTo>
                <a:lnTo>
                  <a:pt x="2310029" y="2919482"/>
                </a:lnTo>
                <a:lnTo>
                  <a:pt x="1842029" y="2919482"/>
                </a:lnTo>
                <a:close/>
                <a:moveTo>
                  <a:pt x="2562109" y="975482"/>
                </a:moveTo>
                <a:lnTo>
                  <a:pt x="3030109" y="975482"/>
                </a:lnTo>
                <a:lnTo>
                  <a:pt x="3030109" y="2919482"/>
                </a:lnTo>
                <a:lnTo>
                  <a:pt x="2562109" y="2919482"/>
                </a:lnTo>
                <a:close/>
                <a:moveTo>
                  <a:pt x="2321888" y="224805"/>
                </a:moveTo>
                <a:lnTo>
                  <a:pt x="2880631" y="247420"/>
                </a:lnTo>
                <a:lnTo>
                  <a:pt x="2620844" y="742612"/>
                </a:lnTo>
                <a:lnTo>
                  <a:pt x="2546105" y="613161"/>
                </a:lnTo>
                <a:lnTo>
                  <a:pt x="541555" y="1770488"/>
                </a:lnTo>
                <a:lnTo>
                  <a:pt x="392077" y="1511585"/>
                </a:lnTo>
                <a:lnTo>
                  <a:pt x="2396627" y="354257"/>
                </a:lnTo>
                <a:close/>
                <a:moveTo>
                  <a:pt x="0" y="0"/>
                </a:moveTo>
                <a:lnTo>
                  <a:pt x="180000" y="0"/>
                </a:lnTo>
                <a:lnTo>
                  <a:pt x="180000" y="3059999"/>
                </a:lnTo>
                <a:lnTo>
                  <a:pt x="3240000" y="3059999"/>
                </a:lnTo>
                <a:lnTo>
                  <a:pt x="3240000" y="3239999"/>
                </a:lnTo>
                <a:lnTo>
                  <a:pt x="180000" y="3239999"/>
                </a:lnTo>
                <a:lnTo>
                  <a:pt x="180000" y="3240000"/>
                </a:lnTo>
                <a:lnTo>
                  <a:pt x="0" y="3240000"/>
                </a:lnTo>
                <a:lnTo>
                  <a:pt x="0" y="3239999"/>
                </a:lnTo>
                <a:lnTo>
                  <a:pt x="0" y="3059999"/>
                </a:lnTo>
                <a:close/>
              </a:path>
            </a:pathLst>
          </a:custGeom>
          <a:solidFill>
            <a:srgbClr val="196B24"/>
          </a:solidFill>
          <a:ln w="12700" cap="flat" cmpd="sng" algn="ctr">
            <a:solidFill>
              <a:srgbClr val="4EA72E"/>
            </a:solidFill>
            <a:prstDash val="solid"/>
            <a:miter lim="800000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661C46A3-C808-A496-57DB-438168BF6D5D}"/>
              </a:ext>
            </a:extLst>
          </p:cNvPr>
          <p:cNvSpPr txBox="1"/>
          <p:nvPr/>
        </p:nvSpPr>
        <p:spPr>
          <a:xfrm>
            <a:off x="4081770" y="3809344"/>
            <a:ext cx="7904309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200" b="1" dirty="0">
                <a:solidFill>
                  <a:srgbClr val="196B2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110004020202020204"/>
              </a:rPr>
              <a:t>158</a:t>
            </a:r>
            <a:r>
              <a:rPr lang="fr-FR" sz="2200" b="1" dirty="0">
                <a:solidFill>
                  <a:srgbClr val="8EC63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110004020202020204"/>
              </a:rPr>
              <a:t> </a:t>
            </a:r>
            <a:r>
              <a:rPr lang="fr-FR" sz="2200" dirty="0">
                <a:solidFill>
                  <a:prstClr val="black"/>
                </a:solidFill>
                <a:latin typeface="Aptos" panose="02110004020202020204"/>
              </a:rPr>
              <a:t>demandes </a:t>
            </a:r>
            <a:r>
              <a:rPr lang="fr-FR" sz="2200" b="1" dirty="0">
                <a:solidFill>
                  <a:prstClr val="black"/>
                </a:solidFill>
                <a:latin typeface="Aptos" panose="02110004020202020204"/>
              </a:rPr>
              <a:t>le premier mois</a:t>
            </a:r>
            <a:r>
              <a:rPr lang="fr-FR" sz="2200" dirty="0">
                <a:solidFill>
                  <a:prstClr val="black"/>
                </a:solidFill>
                <a:latin typeface="Aptos" panose="02110004020202020204"/>
              </a:rPr>
              <a:t> : publication le 20/11/2022</a:t>
            </a:r>
          </a:p>
          <a:p>
            <a:pPr marL="523875" lvl="1" indent="-342900">
              <a:buFont typeface="Wingdings" panose="05000000000000000000" pitchFamily="2" charset="2"/>
              <a:buChar char="v"/>
            </a:pPr>
            <a:r>
              <a:rPr lang="fr-FR" sz="2000" b="1" dirty="0">
                <a:solidFill>
                  <a:srgbClr val="196B2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110004020202020204"/>
              </a:rPr>
              <a:t>221</a:t>
            </a:r>
            <a:r>
              <a:rPr lang="fr-FR" sz="2000" dirty="0">
                <a:solidFill>
                  <a:srgbClr val="0350A9"/>
                </a:solidFill>
                <a:latin typeface="Aptos" panose="02110004020202020204"/>
              </a:rPr>
              <a:t> </a:t>
            </a:r>
            <a:r>
              <a:rPr lang="fr-FR" sz="2000" dirty="0">
                <a:solidFill>
                  <a:prstClr val="black"/>
                </a:solidFill>
                <a:latin typeface="Aptos" panose="02110004020202020204"/>
              </a:rPr>
              <a:t>demandes totales la première année (11/22 au 10/23)</a:t>
            </a:r>
          </a:p>
          <a:p>
            <a:pPr marL="523875" lvl="1" indent="-342900">
              <a:buFont typeface="Wingdings" panose="05000000000000000000" pitchFamily="2" charset="2"/>
              <a:buChar char="v"/>
            </a:pPr>
            <a:r>
              <a:rPr lang="fr-FR" sz="2000" b="1" dirty="0">
                <a:solidFill>
                  <a:srgbClr val="196B2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110004020202020204"/>
              </a:rPr>
              <a:t>335</a:t>
            </a:r>
            <a:r>
              <a:rPr lang="fr-FR" sz="2000" dirty="0">
                <a:solidFill>
                  <a:srgbClr val="196B24"/>
                </a:solidFill>
                <a:latin typeface="Aptos" panose="02110004020202020204"/>
              </a:rPr>
              <a:t> </a:t>
            </a:r>
            <a:r>
              <a:rPr lang="fr-FR" sz="2000" dirty="0">
                <a:solidFill>
                  <a:prstClr val="black"/>
                </a:solidFill>
                <a:latin typeface="Aptos" panose="02110004020202020204"/>
              </a:rPr>
              <a:t>téléchargements la seconde année (11/23 au 10/24)</a:t>
            </a:r>
          </a:p>
          <a:p>
            <a:pPr marL="523875" lvl="1" indent="-342900">
              <a:buFont typeface="Wingdings" panose="05000000000000000000" pitchFamily="2" charset="2"/>
              <a:buChar char="v"/>
            </a:pPr>
            <a:r>
              <a:rPr lang="fr-FR" sz="2000" b="1" dirty="0">
                <a:solidFill>
                  <a:srgbClr val="196B2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110004020202020204"/>
              </a:rPr>
              <a:t>134</a:t>
            </a:r>
            <a:r>
              <a:rPr lang="fr-FR" sz="2000" dirty="0">
                <a:solidFill>
                  <a:srgbClr val="196B24"/>
                </a:solidFill>
                <a:latin typeface="Aptos" panose="02110004020202020204"/>
              </a:rPr>
              <a:t> </a:t>
            </a:r>
            <a:r>
              <a:rPr lang="fr-FR" sz="2000" dirty="0">
                <a:solidFill>
                  <a:prstClr val="black"/>
                </a:solidFill>
                <a:latin typeface="Aptos" panose="02110004020202020204"/>
              </a:rPr>
              <a:t>téléchargements pour 10 mois (11/24 à 08/25) </a:t>
            </a:r>
          </a:p>
        </p:txBody>
      </p:sp>
      <p:grpSp>
        <p:nvGrpSpPr>
          <p:cNvPr id="52" name="Groupe 51">
            <a:extLst>
              <a:ext uri="{FF2B5EF4-FFF2-40B4-BE49-F238E27FC236}">
                <a16:creationId xmlns:a16="http://schemas.microsoft.com/office/drawing/2014/main" id="{794E285E-55BC-BDB9-071A-21ABE89483F2}"/>
              </a:ext>
            </a:extLst>
          </p:cNvPr>
          <p:cNvGrpSpPr/>
          <p:nvPr/>
        </p:nvGrpSpPr>
        <p:grpSpPr>
          <a:xfrm>
            <a:off x="5846170" y="5147450"/>
            <a:ext cx="2473504" cy="215983"/>
            <a:chOff x="4458517" y="4920403"/>
            <a:chExt cx="2473504" cy="215983"/>
          </a:xfrm>
        </p:grpSpPr>
        <p:sp>
          <p:nvSpPr>
            <p:cNvPr id="53" name="Lune 52">
              <a:extLst>
                <a:ext uri="{FF2B5EF4-FFF2-40B4-BE49-F238E27FC236}">
                  <a16:creationId xmlns:a16="http://schemas.microsoft.com/office/drawing/2014/main" id="{4D49ED33-597F-74A2-9628-2E26BDCDB741}"/>
                </a:ext>
              </a:extLst>
            </p:cNvPr>
            <p:cNvSpPr/>
            <p:nvPr/>
          </p:nvSpPr>
          <p:spPr>
            <a:xfrm rot="5400000">
              <a:off x="4835260" y="4581232"/>
              <a:ext cx="160914" cy="914400"/>
            </a:xfrm>
            <a:prstGeom prst="moon">
              <a:avLst>
                <a:gd name="adj" fmla="val 12500"/>
              </a:avLst>
            </a:prstGeom>
            <a:solidFill>
              <a:srgbClr val="156082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54" name="Lune 53">
              <a:extLst>
                <a:ext uri="{FF2B5EF4-FFF2-40B4-BE49-F238E27FC236}">
                  <a16:creationId xmlns:a16="http://schemas.microsoft.com/office/drawing/2014/main" id="{0CD367EE-8D19-6E7B-5748-727B5CEF9136}"/>
                </a:ext>
              </a:extLst>
            </p:cNvPr>
            <p:cNvSpPr/>
            <p:nvPr/>
          </p:nvSpPr>
          <p:spPr>
            <a:xfrm rot="5400000">
              <a:off x="6394364" y="4598729"/>
              <a:ext cx="160914" cy="914400"/>
            </a:xfrm>
            <a:prstGeom prst="moon">
              <a:avLst>
                <a:gd name="adj" fmla="val 12500"/>
              </a:avLst>
            </a:prstGeom>
            <a:solidFill>
              <a:srgbClr val="156082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55" name="Lune 54">
              <a:extLst>
                <a:ext uri="{FF2B5EF4-FFF2-40B4-BE49-F238E27FC236}">
                  <a16:creationId xmlns:a16="http://schemas.microsoft.com/office/drawing/2014/main" id="{8C0DCBE9-A4DE-8A0D-6330-29AB8664A643}"/>
                </a:ext>
              </a:extLst>
            </p:cNvPr>
            <p:cNvSpPr/>
            <p:nvPr/>
          </p:nvSpPr>
          <p:spPr>
            <a:xfrm rot="16200000">
              <a:off x="5635360" y="4543660"/>
              <a:ext cx="160914" cy="914400"/>
            </a:xfrm>
            <a:prstGeom prst="moon">
              <a:avLst>
                <a:gd name="adj" fmla="val 12500"/>
              </a:avLst>
            </a:prstGeom>
            <a:solidFill>
              <a:srgbClr val="156082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grpSp>
        <p:nvGrpSpPr>
          <p:cNvPr id="56" name="Groupe 55">
            <a:extLst>
              <a:ext uri="{FF2B5EF4-FFF2-40B4-BE49-F238E27FC236}">
                <a16:creationId xmlns:a16="http://schemas.microsoft.com/office/drawing/2014/main" id="{6BA9341B-BFB7-8385-A590-B99DCB22C4A5}"/>
              </a:ext>
            </a:extLst>
          </p:cNvPr>
          <p:cNvGrpSpPr/>
          <p:nvPr/>
        </p:nvGrpSpPr>
        <p:grpSpPr>
          <a:xfrm>
            <a:off x="5866718" y="5719917"/>
            <a:ext cx="2473504" cy="215983"/>
            <a:chOff x="4458517" y="4920403"/>
            <a:chExt cx="2473504" cy="215983"/>
          </a:xfrm>
        </p:grpSpPr>
        <p:sp>
          <p:nvSpPr>
            <p:cNvPr id="57" name="Lune 56">
              <a:extLst>
                <a:ext uri="{FF2B5EF4-FFF2-40B4-BE49-F238E27FC236}">
                  <a16:creationId xmlns:a16="http://schemas.microsoft.com/office/drawing/2014/main" id="{5FE8ECCD-1928-C655-8EE0-9650D08272B1}"/>
                </a:ext>
              </a:extLst>
            </p:cNvPr>
            <p:cNvSpPr/>
            <p:nvPr/>
          </p:nvSpPr>
          <p:spPr>
            <a:xfrm rot="5400000">
              <a:off x="4835260" y="4581232"/>
              <a:ext cx="160914" cy="914400"/>
            </a:xfrm>
            <a:prstGeom prst="moon">
              <a:avLst>
                <a:gd name="adj" fmla="val 12500"/>
              </a:avLst>
            </a:prstGeom>
            <a:solidFill>
              <a:srgbClr val="156082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58" name="Lune 57">
              <a:extLst>
                <a:ext uri="{FF2B5EF4-FFF2-40B4-BE49-F238E27FC236}">
                  <a16:creationId xmlns:a16="http://schemas.microsoft.com/office/drawing/2014/main" id="{AF48980A-4B01-0F14-7FF6-3AC1E046632E}"/>
                </a:ext>
              </a:extLst>
            </p:cNvPr>
            <p:cNvSpPr/>
            <p:nvPr/>
          </p:nvSpPr>
          <p:spPr>
            <a:xfrm rot="5400000">
              <a:off x="6394364" y="4598729"/>
              <a:ext cx="160914" cy="914400"/>
            </a:xfrm>
            <a:prstGeom prst="moon">
              <a:avLst>
                <a:gd name="adj" fmla="val 12500"/>
              </a:avLst>
            </a:prstGeom>
            <a:solidFill>
              <a:srgbClr val="156082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59" name="Lune 58">
              <a:extLst>
                <a:ext uri="{FF2B5EF4-FFF2-40B4-BE49-F238E27FC236}">
                  <a16:creationId xmlns:a16="http://schemas.microsoft.com/office/drawing/2014/main" id="{848C81D8-2FB7-90DF-2C0B-2E7103111B50}"/>
                </a:ext>
              </a:extLst>
            </p:cNvPr>
            <p:cNvSpPr/>
            <p:nvPr/>
          </p:nvSpPr>
          <p:spPr>
            <a:xfrm rot="16200000">
              <a:off x="5635360" y="4543660"/>
              <a:ext cx="160914" cy="914400"/>
            </a:xfrm>
            <a:prstGeom prst="moon">
              <a:avLst>
                <a:gd name="adj" fmla="val 12500"/>
              </a:avLst>
            </a:prstGeom>
            <a:solidFill>
              <a:srgbClr val="156082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grpSp>
        <p:nvGrpSpPr>
          <p:cNvPr id="60" name="Groupe 59">
            <a:extLst>
              <a:ext uri="{FF2B5EF4-FFF2-40B4-BE49-F238E27FC236}">
                <a16:creationId xmlns:a16="http://schemas.microsoft.com/office/drawing/2014/main" id="{B4AFE3B0-A4C7-939B-BEE1-75F39A36A7AE}"/>
              </a:ext>
            </a:extLst>
          </p:cNvPr>
          <p:cNvGrpSpPr/>
          <p:nvPr/>
        </p:nvGrpSpPr>
        <p:grpSpPr>
          <a:xfrm>
            <a:off x="10290294" y="1646687"/>
            <a:ext cx="1215130" cy="781321"/>
            <a:chOff x="10499573" y="855872"/>
            <a:chExt cx="1215130" cy="781321"/>
          </a:xfrm>
        </p:grpSpPr>
        <p:sp>
          <p:nvSpPr>
            <p:cNvPr id="61" name="Arc 60">
              <a:extLst>
                <a:ext uri="{FF2B5EF4-FFF2-40B4-BE49-F238E27FC236}">
                  <a16:creationId xmlns:a16="http://schemas.microsoft.com/office/drawing/2014/main" id="{B5B37632-ED69-F881-0025-39CFAA519AB4}"/>
                </a:ext>
              </a:extLst>
            </p:cNvPr>
            <p:cNvSpPr/>
            <p:nvPr/>
          </p:nvSpPr>
          <p:spPr>
            <a:xfrm rot="9524177">
              <a:off x="10525121" y="855872"/>
              <a:ext cx="1189582" cy="731891"/>
            </a:xfrm>
            <a:prstGeom prst="arc">
              <a:avLst>
                <a:gd name="adj1" fmla="val 18701551"/>
                <a:gd name="adj2" fmla="val 164915"/>
              </a:avLst>
            </a:prstGeom>
            <a:noFill/>
            <a:ln w="19050" cap="flat" cmpd="sng" algn="ctr">
              <a:solidFill>
                <a:srgbClr val="15608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62" name="Arc 61">
              <a:extLst>
                <a:ext uri="{FF2B5EF4-FFF2-40B4-BE49-F238E27FC236}">
                  <a16:creationId xmlns:a16="http://schemas.microsoft.com/office/drawing/2014/main" id="{D648389F-13F2-0191-D45B-283C0C263C40}"/>
                </a:ext>
              </a:extLst>
            </p:cNvPr>
            <p:cNvSpPr/>
            <p:nvPr/>
          </p:nvSpPr>
          <p:spPr>
            <a:xfrm rot="9524177">
              <a:off x="10499573" y="905302"/>
              <a:ext cx="1189582" cy="731891"/>
            </a:xfrm>
            <a:prstGeom prst="arc">
              <a:avLst>
                <a:gd name="adj1" fmla="val 18701551"/>
                <a:gd name="adj2" fmla="val 21327693"/>
              </a:avLst>
            </a:prstGeom>
            <a:noFill/>
            <a:ln w="19050" cap="flat" cmpd="sng" algn="ctr">
              <a:solidFill>
                <a:srgbClr val="15608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grpSp>
        <p:nvGrpSpPr>
          <p:cNvPr id="63" name="Groupe 62">
            <a:extLst>
              <a:ext uri="{FF2B5EF4-FFF2-40B4-BE49-F238E27FC236}">
                <a16:creationId xmlns:a16="http://schemas.microsoft.com/office/drawing/2014/main" id="{755098B2-5297-0268-A74D-18F619A9C404}"/>
              </a:ext>
            </a:extLst>
          </p:cNvPr>
          <p:cNvGrpSpPr/>
          <p:nvPr/>
        </p:nvGrpSpPr>
        <p:grpSpPr>
          <a:xfrm>
            <a:off x="10635934" y="2364772"/>
            <a:ext cx="1215130" cy="781321"/>
            <a:chOff x="10499573" y="855872"/>
            <a:chExt cx="1215130" cy="781321"/>
          </a:xfrm>
        </p:grpSpPr>
        <p:sp>
          <p:nvSpPr>
            <p:cNvPr id="1024" name="Arc 1023">
              <a:extLst>
                <a:ext uri="{FF2B5EF4-FFF2-40B4-BE49-F238E27FC236}">
                  <a16:creationId xmlns:a16="http://schemas.microsoft.com/office/drawing/2014/main" id="{60334E4F-3BCF-E5DA-9957-B5F022FF35A4}"/>
                </a:ext>
              </a:extLst>
            </p:cNvPr>
            <p:cNvSpPr/>
            <p:nvPr/>
          </p:nvSpPr>
          <p:spPr>
            <a:xfrm rot="9524177">
              <a:off x="10525121" y="855872"/>
              <a:ext cx="1189582" cy="731891"/>
            </a:xfrm>
            <a:prstGeom prst="arc">
              <a:avLst>
                <a:gd name="adj1" fmla="val 18701551"/>
                <a:gd name="adj2" fmla="val 164915"/>
              </a:avLst>
            </a:prstGeom>
            <a:noFill/>
            <a:ln w="19050" cap="flat" cmpd="sng" algn="ctr">
              <a:solidFill>
                <a:srgbClr val="15608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025" name="Arc 1024">
              <a:extLst>
                <a:ext uri="{FF2B5EF4-FFF2-40B4-BE49-F238E27FC236}">
                  <a16:creationId xmlns:a16="http://schemas.microsoft.com/office/drawing/2014/main" id="{6AF98A3E-24DD-E8A8-FCCC-1C83F5D1F5B3}"/>
                </a:ext>
              </a:extLst>
            </p:cNvPr>
            <p:cNvSpPr/>
            <p:nvPr/>
          </p:nvSpPr>
          <p:spPr>
            <a:xfrm rot="9524177">
              <a:off x="10499573" y="905302"/>
              <a:ext cx="1189582" cy="731891"/>
            </a:xfrm>
            <a:prstGeom prst="arc">
              <a:avLst>
                <a:gd name="adj1" fmla="val 18701551"/>
                <a:gd name="adj2" fmla="val 21327693"/>
              </a:avLst>
            </a:prstGeom>
            <a:noFill/>
            <a:ln w="19050" cap="flat" cmpd="sng" algn="ctr">
              <a:solidFill>
                <a:srgbClr val="156082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grpSp>
        <p:nvGrpSpPr>
          <p:cNvPr id="1027" name="Groupe 1026">
            <a:extLst>
              <a:ext uri="{FF2B5EF4-FFF2-40B4-BE49-F238E27FC236}">
                <a16:creationId xmlns:a16="http://schemas.microsoft.com/office/drawing/2014/main" id="{7B62CE11-6CB3-DB06-88CB-0020D08E37BA}"/>
              </a:ext>
            </a:extLst>
          </p:cNvPr>
          <p:cNvGrpSpPr/>
          <p:nvPr/>
        </p:nvGrpSpPr>
        <p:grpSpPr>
          <a:xfrm>
            <a:off x="584291" y="3202426"/>
            <a:ext cx="2562909" cy="653727"/>
            <a:chOff x="587428" y="2858834"/>
            <a:chExt cx="2562909" cy="653727"/>
          </a:xfrm>
        </p:grpSpPr>
        <p:sp>
          <p:nvSpPr>
            <p:cNvPr id="1028" name="Rectangle : coins arrondis 1027">
              <a:extLst>
                <a:ext uri="{FF2B5EF4-FFF2-40B4-BE49-F238E27FC236}">
                  <a16:creationId xmlns:a16="http://schemas.microsoft.com/office/drawing/2014/main" id="{615B9F20-E3FB-BB8C-189C-E0ECCA402C1F}"/>
                </a:ext>
              </a:extLst>
            </p:cNvPr>
            <p:cNvSpPr/>
            <p:nvPr/>
          </p:nvSpPr>
          <p:spPr>
            <a:xfrm>
              <a:off x="587428" y="2904307"/>
              <a:ext cx="2562909" cy="608254"/>
            </a:xfrm>
            <a:prstGeom prst="roundRect">
              <a:avLst/>
            </a:prstGeom>
            <a:solidFill>
              <a:srgbClr val="E8E8E8"/>
            </a:solidFill>
            <a:ln w="19050" cap="flat" cmpd="sng" algn="ctr">
              <a:solidFill>
                <a:srgbClr val="179D76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029" name="ZoneTexte 1028">
              <a:extLst>
                <a:ext uri="{FF2B5EF4-FFF2-40B4-BE49-F238E27FC236}">
                  <a16:creationId xmlns:a16="http://schemas.microsoft.com/office/drawing/2014/main" id="{8466F363-276F-F43D-8B95-B4EE0E4FA6BB}"/>
                </a:ext>
              </a:extLst>
            </p:cNvPr>
            <p:cNvSpPr txBox="1"/>
            <p:nvPr/>
          </p:nvSpPr>
          <p:spPr>
            <a:xfrm>
              <a:off x="727054" y="2858834"/>
              <a:ext cx="22356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179D76"/>
                  </a:solidFill>
                  <a:effectLst/>
                  <a:uLnTx/>
                  <a:uFillTx/>
                  <a:latin typeface="Congenial SemiBold" panose="020F0502020204030204" pitchFamily="2" charset="0"/>
                </a:rPr>
                <a:t>Pour en savoir plus </a:t>
              </a:r>
            </a:p>
            <a:p>
              <a:pPr marL="285750" marR="0" lvl="0" indent="-28575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à"/>
                <a:tabLst/>
                <a:defRPr/>
              </a:pPr>
              <a:r>
                <a:rPr kumimoji="0" lang="fr-FR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179D76"/>
                  </a:solidFill>
                  <a:effectLst/>
                  <a:uLnTx/>
                  <a:uFillTx/>
                  <a:latin typeface="Congenial SemiBold" panose="020F0502020204030204" pitchFamily="2" charset="0"/>
                  <a:sym typeface="Wingdings" panose="05000000000000000000" pitchFamily="2" charset="2"/>
                  <a:hlinkClick r:id="rId8"/>
                </a:rPr>
                <a:t>C’est par ICI</a:t>
              </a:r>
              <a:endPara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179D76"/>
                </a:solidFill>
                <a:effectLst/>
                <a:uLnTx/>
                <a:uFillTx/>
                <a:latin typeface="Congenial SemiBold" panose="020F0502020204030204" pitchFamily="2" charset="0"/>
                <a:sym typeface="Wingdings" panose="05000000000000000000" pitchFamily="2" charset="2"/>
              </a:endParaRPr>
            </a:p>
          </p:txBody>
        </p:sp>
      </p:grpSp>
      <p:grpSp>
        <p:nvGrpSpPr>
          <p:cNvPr id="1030" name="Groupe 1029">
            <a:extLst>
              <a:ext uri="{FF2B5EF4-FFF2-40B4-BE49-F238E27FC236}">
                <a16:creationId xmlns:a16="http://schemas.microsoft.com/office/drawing/2014/main" id="{DCECAC95-EC98-6D72-5EA5-E34FD8766E02}"/>
              </a:ext>
            </a:extLst>
          </p:cNvPr>
          <p:cNvGrpSpPr/>
          <p:nvPr/>
        </p:nvGrpSpPr>
        <p:grpSpPr>
          <a:xfrm>
            <a:off x="8068357" y="3012816"/>
            <a:ext cx="2562909" cy="727046"/>
            <a:chOff x="7637785" y="2584053"/>
            <a:chExt cx="2562909" cy="727046"/>
          </a:xfrm>
        </p:grpSpPr>
        <p:grpSp>
          <p:nvGrpSpPr>
            <p:cNvPr id="1031" name="Groupe 1030">
              <a:extLst>
                <a:ext uri="{FF2B5EF4-FFF2-40B4-BE49-F238E27FC236}">
                  <a16:creationId xmlns:a16="http://schemas.microsoft.com/office/drawing/2014/main" id="{DC1A099C-5347-D2C9-887B-DF0FEF19338D}"/>
                </a:ext>
              </a:extLst>
            </p:cNvPr>
            <p:cNvGrpSpPr/>
            <p:nvPr/>
          </p:nvGrpSpPr>
          <p:grpSpPr>
            <a:xfrm>
              <a:off x="7637785" y="2584053"/>
              <a:ext cx="2562909" cy="727046"/>
              <a:chOff x="895092" y="2739799"/>
              <a:chExt cx="1995336" cy="772762"/>
            </a:xfrm>
          </p:grpSpPr>
          <p:sp>
            <p:nvSpPr>
              <p:cNvPr id="1033" name="Rectangle : coins arrondis 1032">
                <a:hlinkClick r:id="rId9"/>
                <a:extLst>
                  <a:ext uri="{FF2B5EF4-FFF2-40B4-BE49-F238E27FC236}">
                    <a16:creationId xmlns:a16="http://schemas.microsoft.com/office/drawing/2014/main" id="{38398287-A600-B03A-0DC6-B7236E3F9EB6}"/>
                  </a:ext>
                </a:extLst>
              </p:cNvPr>
              <p:cNvSpPr/>
              <p:nvPr/>
            </p:nvSpPr>
            <p:spPr>
              <a:xfrm>
                <a:off x="895092" y="2739799"/>
                <a:ext cx="1995336" cy="772762"/>
              </a:xfrm>
              <a:prstGeom prst="roundRect">
                <a:avLst/>
              </a:prstGeom>
              <a:solidFill>
                <a:srgbClr val="E8E8E8"/>
              </a:solidFill>
              <a:ln w="19050" cap="flat" cmpd="sng" algn="ctr">
                <a:solidFill>
                  <a:srgbClr val="179D76"/>
                </a:solidFill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034" name="ZoneTexte 1033">
                <a:extLst>
                  <a:ext uri="{FF2B5EF4-FFF2-40B4-BE49-F238E27FC236}">
                    <a16:creationId xmlns:a16="http://schemas.microsoft.com/office/drawing/2014/main" id="{B7017867-6816-DDFC-335B-852E56CCFFBA}"/>
                  </a:ext>
                </a:extLst>
              </p:cNvPr>
              <p:cNvSpPr txBox="1"/>
              <p:nvPr/>
            </p:nvSpPr>
            <p:spPr>
              <a:xfrm>
                <a:off x="907052" y="2802007"/>
                <a:ext cx="134029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179D76"/>
                    </a:solidFill>
                    <a:effectLst/>
                    <a:uLnTx/>
                    <a:uFillTx/>
                    <a:latin typeface="Congenial SemiBold" panose="020F0502020204030204" pitchFamily="2" charset="0"/>
                  </a:rPr>
                  <a:t>Pour télécharger </a:t>
                </a:r>
                <a:r>
                  <a:rPr kumimoji="0" lang="fr-FR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179D76"/>
                    </a:solidFill>
                    <a:effectLst/>
                    <a:uLnTx/>
                    <a:uFillTx/>
                    <a:latin typeface="Congenial SemiBold" panose="020F0502020204030204" pitchFamily="2" charset="0"/>
                    <a:sym typeface="Wingdings" panose="05000000000000000000" pitchFamily="2" charset="2"/>
                  </a:rPr>
                  <a:t></a:t>
                </a:r>
                <a:endParaRPr kumimoji="0" lang="fr-FR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179D76"/>
                  </a:solidFill>
                  <a:effectLst/>
                  <a:uLnTx/>
                  <a:uFillTx/>
                  <a:latin typeface="Congenial SemiBold" panose="020F0502020204030204" pitchFamily="2" charset="0"/>
                </a:endParaRPr>
              </a:p>
            </p:txBody>
          </p:sp>
        </p:grpSp>
        <p:pic>
          <p:nvPicPr>
            <p:cNvPr id="1032" name="Image 1031">
              <a:extLst>
                <a:ext uri="{FF2B5EF4-FFF2-40B4-BE49-F238E27FC236}">
                  <a16:creationId xmlns:a16="http://schemas.microsoft.com/office/drawing/2014/main" id="{5B7D96BB-EDAB-594E-8D75-41810731CA69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4561" y="2625699"/>
              <a:ext cx="654163" cy="65416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34165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5" grpId="0"/>
      <p:bldP spid="49" grpId="0"/>
      <p:bldP spid="50" grpId="0" animBg="1"/>
      <p:bldP spid="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6ADEAA64-D462-29A1-F2EE-F5771A721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500" y="365126"/>
            <a:ext cx="8658996" cy="637285"/>
          </a:xfrm>
        </p:spPr>
        <p:txBody>
          <a:bodyPr>
            <a:normAutofit/>
          </a:bodyPr>
          <a:lstStyle/>
          <a:p>
            <a:pPr algn="l"/>
            <a:r>
              <a:rPr lang="fr-FR" sz="3600" dirty="0"/>
              <a:t>Méthodologie de création</a:t>
            </a:r>
            <a:endParaRPr lang="fr-FR" sz="4000" dirty="0"/>
          </a:p>
        </p:txBody>
      </p:sp>
      <p:sp>
        <p:nvSpPr>
          <p:cNvPr id="35" name="Espace réservé du contenu 2">
            <a:extLst>
              <a:ext uri="{FF2B5EF4-FFF2-40B4-BE49-F238E27FC236}">
                <a16:creationId xmlns:a16="http://schemas.microsoft.com/office/drawing/2014/main" id="{1FAAFB89-238E-7DB7-698B-041EEA2E3970}"/>
              </a:ext>
            </a:extLst>
          </p:cNvPr>
          <p:cNvSpPr txBox="1">
            <a:spLocks/>
          </p:cNvSpPr>
          <p:nvPr/>
        </p:nvSpPr>
        <p:spPr>
          <a:xfrm>
            <a:off x="838200" y="1647437"/>
            <a:ext cx="11068050" cy="5738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3A88B8"/>
              </a:buClr>
              <a:buFont typeface="Arial" panose="020B0604020202020204" pitchFamily="34" charset="0"/>
              <a:buChar char="•"/>
              <a:defRPr sz="28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3A88B8"/>
              </a:buClr>
              <a:buFont typeface="Courier New" panose="02070309020205020404" pitchFamily="49" charset="0"/>
              <a:buChar char="o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3A88B8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3A88B8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3A88B8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88B8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r-FR" sz="2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Retours du 1</a:t>
            </a:r>
            <a:r>
              <a:rPr kumimoji="0" lang="fr-FR" sz="2600" b="0" i="0" u="none" strike="noStrike" kern="1200" cap="none" spc="0" normalizeH="0" baseline="3000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er</a:t>
            </a:r>
            <a:r>
              <a:rPr kumimoji="0" lang="fr-FR" sz="2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groupe de travail </a:t>
            </a:r>
            <a:endParaRPr kumimoji="0" lang="fr-FR" sz="2000" b="0" i="0" u="none" strike="noStrike" kern="120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88B8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36" name="Image 35" descr="O:\COMMUNICATION\OUTILS GRAPHIQUES\Photos\6. Pictos\PICTOS Libre\noun_Meeting_198536.png">
            <a:extLst>
              <a:ext uri="{FF2B5EF4-FFF2-40B4-BE49-F238E27FC236}">
                <a16:creationId xmlns:a16="http://schemas.microsoft.com/office/drawing/2014/main" id="{C1E65FD6-DA68-2371-B303-86B69DB7E38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duotone>
              <a:srgbClr val="0F9ED5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582" y="2907760"/>
            <a:ext cx="737235" cy="693501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AutoShape 8" descr="Fast4">
            <a:extLst>
              <a:ext uri="{FF2B5EF4-FFF2-40B4-BE49-F238E27FC236}">
                <a16:creationId xmlns:a16="http://schemas.microsoft.com/office/drawing/2014/main" id="{B38FB4E2-1400-BC42-5EEC-8ECA184F82A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solidFill>
                <a:prstClr val="black"/>
              </a:solidFill>
              <a:latin typeface="Aptos" panose="02110004020202020204"/>
            </a:endParaRPr>
          </a:p>
        </p:txBody>
      </p:sp>
      <p:grpSp>
        <p:nvGrpSpPr>
          <p:cNvPr id="38" name="Groupe 37">
            <a:extLst>
              <a:ext uri="{FF2B5EF4-FFF2-40B4-BE49-F238E27FC236}">
                <a16:creationId xmlns:a16="http://schemas.microsoft.com/office/drawing/2014/main" id="{82DCCB83-E422-22B4-EEFC-29E2225A64E7}"/>
              </a:ext>
            </a:extLst>
          </p:cNvPr>
          <p:cNvGrpSpPr/>
          <p:nvPr/>
        </p:nvGrpSpPr>
        <p:grpSpPr>
          <a:xfrm>
            <a:off x="838200" y="4123294"/>
            <a:ext cx="10120173" cy="1815882"/>
            <a:chOff x="761999" y="4361081"/>
            <a:chExt cx="10120173" cy="1815882"/>
          </a:xfrm>
        </p:grpSpPr>
        <p:sp>
          <p:nvSpPr>
            <p:cNvPr id="39" name="ZoneTexte 38">
              <a:extLst>
                <a:ext uri="{FF2B5EF4-FFF2-40B4-BE49-F238E27FC236}">
                  <a16:creationId xmlns:a16="http://schemas.microsoft.com/office/drawing/2014/main" id="{A797F491-12C9-A9DA-95B2-BD48A113DBC7}"/>
                </a:ext>
              </a:extLst>
            </p:cNvPr>
            <p:cNvSpPr txBox="1"/>
            <p:nvPr/>
          </p:nvSpPr>
          <p:spPr>
            <a:xfrm>
              <a:off x="761999" y="4361081"/>
              <a:ext cx="10120173" cy="18158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342900" indent="-342900">
                <a:buClr>
                  <a:srgbClr val="3A88B8"/>
                </a:buClr>
                <a:buFont typeface="Arial" panose="020B0604020202020204" pitchFamily="34" charset="0"/>
                <a:buChar char="•"/>
              </a:pPr>
              <a:r>
                <a:rPr lang="fr-FR" sz="2400" dirty="0">
                  <a:solidFill>
                    <a:prstClr val="black"/>
                  </a:solidFill>
                  <a:latin typeface="Aptos" panose="02110004020202020204"/>
                </a:rPr>
                <a:t>De nouvelles collaborations pour renforcer l’expérience des joueurs :</a:t>
              </a:r>
            </a:p>
            <a:p>
              <a:pPr marL="901700" lvl="1" indent="-444500">
                <a:buClr>
                  <a:srgbClr val="3A88B8"/>
                </a:buClr>
                <a:buFont typeface="Wingdings" panose="05000000000000000000" pitchFamily="2" charset="2"/>
                <a:buChar char="Ø"/>
                <a:tabLst>
                  <a:tab pos="533400" algn="l"/>
                </a:tabLst>
              </a:pPr>
              <a:r>
                <a:rPr lang="fr-FR" sz="2200" dirty="0">
                  <a:solidFill>
                    <a:prstClr val="black"/>
                  </a:solidFill>
                  <a:latin typeface="Aptos" panose="02110004020202020204"/>
                </a:rPr>
                <a:t>Partie « médicale » : Appui des psychiatres des ES participants</a:t>
              </a:r>
            </a:p>
            <a:p>
              <a:pPr marL="901700" lvl="1" indent="-444500">
                <a:buClr>
                  <a:srgbClr val="3A88B8"/>
                </a:buClr>
                <a:buFont typeface="Wingdings" panose="05000000000000000000" pitchFamily="2" charset="2"/>
                <a:buChar char="Ø"/>
                <a:tabLst>
                  <a:tab pos="533400" algn="l"/>
                </a:tabLst>
              </a:pPr>
              <a:r>
                <a:rPr lang="fr-FR" sz="2200" dirty="0">
                  <a:solidFill>
                    <a:prstClr val="black"/>
                  </a:solidFill>
                  <a:latin typeface="Aptos" panose="02110004020202020204"/>
                </a:rPr>
                <a:t>Partie « patient » : Collaboration avec une association </a:t>
              </a:r>
            </a:p>
            <a:p>
              <a:pPr marL="901700" lvl="1" indent="-444500">
                <a:buClr>
                  <a:srgbClr val="3A88B8"/>
                </a:buClr>
                <a:buFont typeface="Wingdings" panose="05000000000000000000" pitchFamily="2" charset="2"/>
                <a:buChar char="Ø"/>
                <a:tabLst>
                  <a:tab pos="533400" algn="l"/>
                </a:tabLst>
              </a:pPr>
              <a:r>
                <a:rPr lang="fr-FR" sz="2200" dirty="0">
                  <a:solidFill>
                    <a:prstClr val="black"/>
                  </a:solidFill>
                  <a:latin typeface="Aptos" panose="02110004020202020204"/>
                </a:rPr>
                <a:t>Appui Méthodologique </a:t>
              </a:r>
            </a:p>
            <a:p>
              <a:pPr marL="901700" lvl="1" indent="-444500">
                <a:buClr>
                  <a:srgbClr val="3A88B8"/>
                </a:buClr>
                <a:buFont typeface="Wingdings" panose="05000000000000000000" pitchFamily="2" charset="2"/>
                <a:buChar char="Ø"/>
                <a:tabLst>
                  <a:tab pos="533400" algn="l"/>
                </a:tabLst>
              </a:pPr>
              <a:r>
                <a:rPr lang="fr-FR" sz="2200" dirty="0">
                  <a:solidFill>
                    <a:prstClr val="black"/>
                  </a:solidFill>
                  <a:latin typeface="Aptos" panose="02110004020202020204"/>
                </a:rPr>
                <a:t>Appui technique : Convention partenariat avec </a:t>
              </a:r>
            </a:p>
          </p:txBody>
        </p:sp>
        <p:pic>
          <p:nvPicPr>
            <p:cNvPr id="40" name="Picture 4" descr="Logo du site">
              <a:extLst>
                <a:ext uri="{FF2B5EF4-FFF2-40B4-BE49-F238E27FC236}">
                  <a16:creationId xmlns:a16="http://schemas.microsoft.com/office/drawing/2014/main" id="{004DFE29-6A44-F0A8-E43E-5D56EE26381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74053" y="5044622"/>
              <a:ext cx="900114" cy="4164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" name="Picture 12" descr="Accueil - Fast4">
              <a:extLst>
                <a:ext uri="{FF2B5EF4-FFF2-40B4-BE49-F238E27FC236}">
                  <a16:creationId xmlns:a16="http://schemas.microsoft.com/office/drawing/2014/main" id="{F8A8ECEA-8645-E7E6-4619-3A09806A170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36626" y="5706604"/>
              <a:ext cx="1085320" cy="46513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2" name="Picture 4" descr="Logo du site">
              <a:extLst>
                <a:ext uri="{FF2B5EF4-FFF2-40B4-BE49-F238E27FC236}">
                  <a16:creationId xmlns:a16="http://schemas.microsoft.com/office/drawing/2014/main" id="{96AA51DA-B3C3-25C3-B061-65A1B1F161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90371" y="5363921"/>
              <a:ext cx="900114" cy="4164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3" name="Picture 4" descr="Logo du site">
              <a:extLst>
                <a:ext uri="{FF2B5EF4-FFF2-40B4-BE49-F238E27FC236}">
                  <a16:creationId xmlns:a16="http://schemas.microsoft.com/office/drawing/2014/main" id="{DF765E9D-7A7F-ABC2-39A3-CD0336CEEA6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60311" y="5719562"/>
              <a:ext cx="900114" cy="4164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44" name="Flèche : droite 43">
            <a:extLst>
              <a:ext uri="{FF2B5EF4-FFF2-40B4-BE49-F238E27FC236}">
                <a16:creationId xmlns:a16="http://schemas.microsoft.com/office/drawing/2014/main" id="{8AC8BFDC-C203-956A-3116-4D4A1A0DD1DB}"/>
              </a:ext>
            </a:extLst>
          </p:cNvPr>
          <p:cNvSpPr/>
          <p:nvPr/>
        </p:nvSpPr>
        <p:spPr>
          <a:xfrm>
            <a:off x="5673725" y="1717777"/>
            <a:ext cx="698500" cy="304800"/>
          </a:xfrm>
          <a:prstGeom prst="rightArrow">
            <a:avLst/>
          </a:prstGeom>
          <a:solidFill>
            <a:srgbClr val="4EA72E">
              <a:lumMod val="60000"/>
              <a:lumOff val="40000"/>
            </a:srgbClr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F07D844D-B2C8-3365-32C7-0CC8E1664766}"/>
              </a:ext>
            </a:extLst>
          </p:cNvPr>
          <p:cNvSpPr txBox="1"/>
          <p:nvPr/>
        </p:nvSpPr>
        <p:spPr>
          <a:xfrm>
            <a:off x="6492299" y="1583203"/>
            <a:ext cx="21611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>
                <a:solidFill>
                  <a:srgbClr val="196B24"/>
                </a:solidFill>
                <a:latin typeface="Dreaming Outloud Pro" panose="03050502040302030504" pitchFamily="66" charset="0"/>
                <a:cs typeface="Dreaming Outloud Pro" panose="03050502040302030504" pitchFamily="66" charset="0"/>
              </a:rPr>
              <a:t>2</a:t>
            </a:r>
            <a:r>
              <a:rPr lang="fr-FR" sz="3200" baseline="30000" dirty="0">
                <a:solidFill>
                  <a:srgbClr val="196B24"/>
                </a:solidFill>
                <a:latin typeface="Dreaming Outloud Pro" panose="03050502040302030504" pitchFamily="66" charset="0"/>
                <a:cs typeface="Dreaming Outloud Pro" panose="03050502040302030504" pitchFamily="66" charset="0"/>
              </a:rPr>
              <a:t>ème</a:t>
            </a:r>
            <a:r>
              <a:rPr lang="fr-FR" sz="3200" dirty="0">
                <a:solidFill>
                  <a:srgbClr val="196B24"/>
                </a:solidFill>
                <a:latin typeface="Dreaming Outloud Pro" panose="03050502040302030504" pitchFamily="66" charset="0"/>
                <a:cs typeface="Dreaming Outloud Pro" panose="03050502040302030504" pitchFamily="66" charset="0"/>
              </a:rPr>
              <a:t> édition</a:t>
            </a:r>
          </a:p>
        </p:txBody>
      </p:sp>
      <p:sp>
        <p:nvSpPr>
          <p:cNvPr id="46" name="ZoneTexte 45">
            <a:extLst>
              <a:ext uri="{FF2B5EF4-FFF2-40B4-BE49-F238E27FC236}">
                <a16:creationId xmlns:a16="http://schemas.microsoft.com/office/drawing/2014/main" id="{CFE518E4-FC6F-6A13-060C-AA68EB767136}"/>
              </a:ext>
            </a:extLst>
          </p:cNvPr>
          <p:cNvSpPr txBox="1"/>
          <p:nvPr/>
        </p:nvSpPr>
        <p:spPr>
          <a:xfrm>
            <a:off x="838199" y="2290023"/>
            <a:ext cx="8305801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7800" indent="-177800">
              <a:buClr>
                <a:srgbClr val="3A88B8"/>
              </a:buClr>
              <a:buFont typeface="Arial" panose="020B0604020202020204" pitchFamily="34" charset="0"/>
              <a:buChar char="•"/>
            </a:pPr>
            <a:r>
              <a:rPr lang="fr-FR" sz="2600" dirty="0">
                <a:solidFill>
                  <a:prstClr val="black"/>
                </a:solidFill>
                <a:latin typeface="Aptos" panose="02110004020202020204"/>
              </a:rPr>
              <a:t>Constitution d’un groupe de travail : </a:t>
            </a:r>
          </a:p>
          <a:p>
            <a:pPr marL="812800" lvl="1" indent="-368300">
              <a:buClr>
                <a:srgbClr val="3A88B8"/>
              </a:buClr>
              <a:buFont typeface="Wingdings" panose="05000000000000000000" pitchFamily="2" charset="2"/>
              <a:buChar char="Ø"/>
            </a:pPr>
            <a:r>
              <a:rPr lang="fr-FR" sz="2200" dirty="0">
                <a:solidFill>
                  <a:prstClr val="black"/>
                </a:solidFill>
                <a:latin typeface="Aptos" panose="02110004020202020204"/>
              </a:rPr>
              <a:t>Professionnels du groupe de travail initial + groupe de travail « psychiatrie » : qualiticiens, infirmier, pharmaciens à la DEI de l’ARS, pharmaciens d’établissement psychiatrique</a:t>
            </a:r>
          </a:p>
        </p:txBody>
      </p:sp>
      <p:pic>
        <p:nvPicPr>
          <p:cNvPr id="47" name="Picture 2">
            <a:extLst>
              <a:ext uri="{FF2B5EF4-FFF2-40B4-BE49-F238E27FC236}">
                <a16:creationId xmlns:a16="http://schemas.microsoft.com/office/drawing/2014/main" id="{BE47DA60-6C6C-59B1-71E6-0591B5EE13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3475" y="1543138"/>
            <a:ext cx="781050" cy="624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949A554B-090E-9F54-B0F3-C00D1B1A1FC6}"/>
              </a:ext>
            </a:extLst>
          </p:cNvPr>
          <p:cNvSpPr/>
          <p:nvPr/>
        </p:nvSpPr>
        <p:spPr>
          <a:xfrm rot="21234071">
            <a:off x="8368633" y="484340"/>
            <a:ext cx="1179814" cy="40883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/>
              <a:t>Vol.2</a:t>
            </a:r>
          </a:p>
        </p:txBody>
      </p:sp>
    </p:spTree>
    <p:extLst>
      <p:ext uri="{BB962C8B-B14F-4D97-AF65-F5344CB8AC3E}">
        <p14:creationId xmlns:p14="http://schemas.microsoft.com/office/powerpoint/2010/main" val="4250668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D7B81C-CA39-8E3F-77BF-76E588853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>
            <a:extLst>
              <a:ext uri="{FF2B5EF4-FFF2-40B4-BE49-F238E27FC236}">
                <a16:creationId xmlns:a16="http://schemas.microsoft.com/office/drawing/2014/main" id="{63E80817-16E0-85A3-1192-0C4D6E4E6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5100" y="365126"/>
            <a:ext cx="8811396" cy="637285"/>
          </a:xfrm>
        </p:spPr>
        <p:txBody>
          <a:bodyPr>
            <a:normAutofit/>
          </a:bodyPr>
          <a:lstStyle/>
          <a:p>
            <a:pPr algn="l"/>
            <a:r>
              <a:rPr lang="fr-FR" sz="3600" dirty="0"/>
              <a:t>Méthodologie de création</a:t>
            </a:r>
            <a:endParaRPr lang="fr-FR" sz="4000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66F097F3-3CCB-B973-4AFD-CC38654FF8ED}"/>
              </a:ext>
            </a:extLst>
          </p:cNvPr>
          <p:cNvSpPr/>
          <p:nvPr/>
        </p:nvSpPr>
        <p:spPr>
          <a:xfrm rot="21234071">
            <a:off x="8368633" y="484340"/>
            <a:ext cx="1179814" cy="40883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/>
              <a:t>Vol.2</a:t>
            </a:r>
          </a:p>
        </p:txBody>
      </p:sp>
      <p:graphicFrame>
        <p:nvGraphicFramePr>
          <p:cNvPr id="12" name="Diagramme 11">
            <a:extLst>
              <a:ext uri="{FF2B5EF4-FFF2-40B4-BE49-F238E27FC236}">
                <a16:creationId xmlns:a16="http://schemas.microsoft.com/office/drawing/2014/main" id="{1BD95478-B0E4-28F5-F110-C9470C3FFC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82124594"/>
              </p:ext>
            </p:extLst>
          </p:nvPr>
        </p:nvGraphicFramePr>
        <p:xfrm>
          <a:off x="194632" y="1653920"/>
          <a:ext cx="11743368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Flèche : droite 12">
            <a:extLst>
              <a:ext uri="{FF2B5EF4-FFF2-40B4-BE49-F238E27FC236}">
                <a16:creationId xmlns:a16="http://schemas.microsoft.com/office/drawing/2014/main" id="{DC735CFF-FC64-83C1-E23B-BF31030E017D}"/>
              </a:ext>
            </a:extLst>
          </p:cNvPr>
          <p:cNvSpPr/>
          <p:nvPr/>
        </p:nvSpPr>
        <p:spPr>
          <a:xfrm>
            <a:off x="6791087" y="1546057"/>
            <a:ext cx="5192135" cy="546100"/>
          </a:xfrm>
          <a:prstGeom prst="rightArrow">
            <a:avLst/>
          </a:prstGeom>
          <a:solidFill>
            <a:srgbClr val="A02B93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Communication</a:t>
            </a:r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0EC5290A-4DDA-05EC-6C0E-B1B856EC2AC0}"/>
              </a:ext>
            </a:extLst>
          </p:cNvPr>
          <p:cNvSpPr/>
          <p:nvPr/>
        </p:nvSpPr>
        <p:spPr>
          <a:xfrm>
            <a:off x="6647705" y="1167598"/>
            <a:ext cx="5143500" cy="546100"/>
          </a:xfrm>
          <a:prstGeom prst="rightArrow">
            <a:avLst/>
          </a:prstGeom>
          <a:solidFill>
            <a:srgbClr val="A02B93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Tests</a:t>
            </a:r>
          </a:p>
        </p:txBody>
      </p:sp>
      <p:sp>
        <p:nvSpPr>
          <p:cNvPr id="15" name="Ruban : incliné vers le haut 14">
            <a:extLst>
              <a:ext uri="{FF2B5EF4-FFF2-40B4-BE49-F238E27FC236}">
                <a16:creationId xmlns:a16="http://schemas.microsoft.com/office/drawing/2014/main" id="{75E9A35A-F79D-2C8D-5BB6-1B40F0519BDF}"/>
              </a:ext>
            </a:extLst>
          </p:cNvPr>
          <p:cNvSpPr/>
          <p:nvPr/>
        </p:nvSpPr>
        <p:spPr>
          <a:xfrm>
            <a:off x="3776664" y="890481"/>
            <a:ext cx="4381572" cy="404641"/>
          </a:xfrm>
          <a:prstGeom prst="ribbon2">
            <a:avLst/>
          </a:prstGeom>
          <a:solidFill>
            <a:srgbClr val="CDEEFB"/>
          </a:solidFill>
          <a:ln w="635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srgbClr val="3A88B8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Thèse de pharmacie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794F5BA7-BAE8-A328-4C76-DDE5DB3A0AD4}"/>
              </a:ext>
            </a:extLst>
          </p:cNvPr>
          <p:cNvSpPr txBox="1"/>
          <p:nvPr/>
        </p:nvSpPr>
        <p:spPr>
          <a:xfrm>
            <a:off x="127186" y="2747691"/>
            <a:ext cx="17397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indent="-88900">
              <a:buFont typeface="Arial" panose="020B0604020202020204" pitchFamily="34" charset="0"/>
              <a:buChar char="•"/>
            </a:pPr>
            <a:r>
              <a:rPr lang="fr-FR" dirty="0">
                <a:solidFill>
                  <a:prstClr val="black"/>
                </a:solidFill>
                <a:latin typeface="Aptos Narrow" panose="020B0004020202020204" pitchFamily="34" charset="0"/>
                <a:ea typeface="Dotum" panose="020B0503020000020004" pitchFamily="34" charset="-127"/>
                <a:cs typeface="Cavolini" panose="020B0502040204020203" pitchFamily="66" charset="0"/>
              </a:rPr>
              <a:t>Besoins de formation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fr-FR" dirty="0">
                <a:solidFill>
                  <a:prstClr val="black"/>
                </a:solidFill>
                <a:latin typeface="Aptos Narrow" panose="020B0004020202020204" pitchFamily="34" charset="0"/>
                <a:ea typeface="Dotum" panose="020B0503020000020004" pitchFamily="34" charset="-127"/>
                <a:cs typeface="Cavolini" panose="020B0502040204020203" pitchFamily="66" charset="0"/>
              </a:rPr>
              <a:t>Objectifs pédagogiques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CB025F54-1281-10EB-8F7F-7B6942B3C66A}"/>
              </a:ext>
            </a:extLst>
          </p:cNvPr>
          <p:cNvSpPr txBox="1"/>
          <p:nvPr/>
        </p:nvSpPr>
        <p:spPr>
          <a:xfrm>
            <a:off x="2177634" y="4449346"/>
            <a:ext cx="24907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indent="-88900">
              <a:buFont typeface="Arial" panose="020B0604020202020204" pitchFamily="34" charset="0"/>
              <a:buChar char="•"/>
              <a:tabLst>
                <a:tab pos="266700" algn="l"/>
              </a:tabLst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Rédaction scénario</a:t>
            </a:r>
          </a:p>
          <a:p>
            <a:pPr marL="88900" indent="-88900">
              <a:buFont typeface="Arial" panose="020B0604020202020204" pitchFamily="34" charset="0"/>
              <a:buChar char="•"/>
              <a:tabLst>
                <a:tab pos="266700" algn="l"/>
              </a:tabLst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Création cascade d’évènement</a:t>
            </a:r>
          </a:p>
          <a:p>
            <a:pPr marL="88900" indent="-88900">
              <a:buFont typeface="Arial" panose="020B0604020202020204" pitchFamily="34" charset="0"/>
              <a:buChar char="•"/>
              <a:tabLst>
                <a:tab pos="266700" algn="l"/>
              </a:tabLst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Intégration objectifs pédagogiques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08665CED-A655-4ED5-617B-0E9A2CDB2F58}"/>
              </a:ext>
            </a:extLst>
          </p:cNvPr>
          <p:cNvSpPr txBox="1"/>
          <p:nvPr/>
        </p:nvSpPr>
        <p:spPr>
          <a:xfrm>
            <a:off x="4735798" y="2197566"/>
            <a:ext cx="249071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indent="-88900">
              <a:buFont typeface="Arial" panose="020B0604020202020204" pitchFamily="34" charset="0"/>
              <a:buChar char="•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Recherche support technique</a:t>
            </a:r>
          </a:p>
          <a:p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Puis Création des :</a:t>
            </a:r>
          </a:p>
          <a:p>
            <a:pPr marL="355600" lvl="1" indent="-177800">
              <a:buFont typeface="Arial" panose="020B0604020202020204" pitchFamily="34" charset="0"/>
              <a:buChar char="•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personnages</a:t>
            </a:r>
          </a:p>
          <a:p>
            <a:pPr marL="355600" lvl="1" indent="-177800">
              <a:buFont typeface="Arial" panose="020B0604020202020204" pitchFamily="34" charset="0"/>
              <a:buChar char="•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dialogues</a:t>
            </a:r>
          </a:p>
          <a:p>
            <a:pPr marL="355600" lvl="1" indent="-177800">
              <a:buFont typeface="Arial" panose="020B0604020202020204" pitchFamily="34" charset="0"/>
              <a:buChar char="•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média</a:t>
            </a:r>
          </a:p>
          <a:p>
            <a:pPr marL="355600" lvl="1" indent="-177800">
              <a:buFont typeface="Arial" panose="020B0604020202020204" pitchFamily="34" charset="0"/>
              <a:buChar char="•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QCM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DDCF32AA-AF28-1DBD-564B-3B29B6D63F75}"/>
              </a:ext>
            </a:extLst>
          </p:cNvPr>
          <p:cNvSpPr txBox="1"/>
          <p:nvPr/>
        </p:nvSpPr>
        <p:spPr>
          <a:xfrm>
            <a:off x="7293962" y="4402099"/>
            <a:ext cx="22183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indent="-88900">
              <a:buFont typeface="Arial" panose="020B0604020202020204" pitchFamily="34" charset="0"/>
              <a:buChar char="•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Guide pratique de l’animateur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Support de restitution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FD8B1BA4-5E15-14F9-F390-6D6791F443CD}"/>
              </a:ext>
            </a:extLst>
          </p:cNvPr>
          <p:cNvSpPr txBox="1"/>
          <p:nvPr/>
        </p:nvSpPr>
        <p:spPr>
          <a:xfrm>
            <a:off x="9706718" y="2677581"/>
            <a:ext cx="21398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Analyse des: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réponses aux QCM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autoévaluation</a:t>
            </a:r>
          </a:p>
          <a:p>
            <a:pPr marL="88900" indent="-88900">
              <a:buFont typeface="Arial" panose="020B0604020202020204" pitchFamily="34" charset="0"/>
              <a:buChar char="•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post debriefing</a:t>
            </a:r>
          </a:p>
        </p:txBody>
      </p:sp>
    </p:spTree>
    <p:extLst>
      <p:ext uri="{BB962C8B-B14F-4D97-AF65-F5344CB8AC3E}">
        <p14:creationId xmlns:p14="http://schemas.microsoft.com/office/powerpoint/2010/main" val="2337159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/>
      <p:bldP spid="17" grpId="0"/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24DC92-C2BD-DEA6-0C70-A1A873347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6999" y="365126"/>
            <a:ext cx="8849497" cy="682624"/>
          </a:xfrm>
        </p:spPr>
        <p:txBody>
          <a:bodyPr>
            <a:normAutofit/>
          </a:bodyPr>
          <a:lstStyle/>
          <a:p>
            <a:pPr algn="l"/>
            <a:r>
              <a:rPr lang="fr-FR" sz="3600" dirty="0"/>
              <a:t>Objectifs généraux du </a:t>
            </a:r>
            <a:r>
              <a:rPr lang="fr-FR" sz="3600" dirty="0" err="1"/>
              <a:t>Serious</a:t>
            </a:r>
            <a:r>
              <a:rPr lang="fr-FR" sz="3600" dirty="0"/>
              <a:t> Game</a:t>
            </a:r>
            <a:endParaRPr lang="fr-FR" sz="4000" dirty="0"/>
          </a:p>
        </p:txBody>
      </p: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B67875C3-BB3B-5ED0-6056-04C7DFF386A2}"/>
              </a:ext>
            </a:extLst>
          </p:cNvPr>
          <p:cNvGrpSpPr/>
          <p:nvPr/>
        </p:nvGrpSpPr>
        <p:grpSpPr>
          <a:xfrm>
            <a:off x="256878" y="1141975"/>
            <a:ext cx="11253803" cy="5379566"/>
            <a:chOff x="2132678" y="1271942"/>
            <a:chExt cx="7426976" cy="4614748"/>
          </a:xfrm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grpSpPr>
        <p:sp>
          <p:nvSpPr>
            <p:cNvPr id="37" name="Larme 36">
              <a:extLst>
                <a:ext uri="{FF2B5EF4-FFF2-40B4-BE49-F238E27FC236}">
                  <a16:creationId xmlns:a16="http://schemas.microsoft.com/office/drawing/2014/main" id="{416BFF16-3F72-BCB2-FA40-D7949C986E3A}"/>
                </a:ext>
              </a:extLst>
            </p:cNvPr>
            <p:cNvSpPr/>
            <p:nvPr/>
          </p:nvSpPr>
          <p:spPr>
            <a:xfrm rot="5400000">
              <a:off x="2817394" y="587226"/>
              <a:ext cx="2306666" cy="3676098"/>
            </a:xfrm>
            <a:prstGeom prst="teardrop">
              <a:avLst/>
            </a:prstGeom>
            <a:solidFill>
              <a:srgbClr val="156082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8" name="Larme 37">
              <a:extLst>
                <a:ext uri="{FF2B5EF4-FFF2-40B4-BE49-F238E27FC236}">
                  <a16:creationId xmlns:a16="http://schemas.microsoft.com/office/drawing/2014/main" id="{96F8AC26-F4AD-C144-9084-D76D78FB2557}"/>
                </a:ext>
              </a:extLst>
            </p:cNvPr>
            <p:cNvSpPr/>
            <p:nvPr/>
          </p:nvSpPr>
          <p:spPr>
            <a:xfrm>
              <a:off x="2140504" y="3579952"/>
              <a:ext cx="3676098" cy="2240106"/>
            </a:xfrm>
            <a:prstGeom prst="teardrop">
              <a:avLst/>
            </a:prstGeom>
            <a:solidFill>
              <a:srgbClr val="156082">
                <a:lumMod val="60000"/>
                <a:lumOff val="40000"/>
              </a:srgbClr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39" name="Larme 38">
              <a:extLst>
                <a:ext uri="{FF2B5EF4-FFF2-40B4-BE49-F238E27FC236}">
                  <a16:creationId xmlns:a16="http://schemas.microsoft.com/office/drawing/2014/main" id="{AB133233-DDCF-3E42-17C4-74261D389E83}"/>
                </a:ext>
              </a:extLst>
            </p:cNvPr>
            <p:cNvSpPr/>
            <p:nvPr/>
          </p:nvSpPr>
          <p:spPr>
            <a:xfrm rot="16200000">
              <a:off x="6536221" y="2863258"/>
              <a:ext cx="2306665" cy="3740200"/>
            </a:xfrm>
            <a:prstGeom prst="teardrop">
              <a:avLst/>
            </a:prstGeom>
            <a:solidFill>
              <a:srgbClr val="4EA72E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40" name="Larme 39">
              <a:extLst>
                <a:ext uri="{FF2B5EF4-FFF2-40B4-BE49-F238E27FC236}">
                  <a16:creationId xmlns:a16="http://schemas.microsoft.com/office/drawing/2014/main" id="{2BA280B9-880B-A06B-F211-339170959873}"/>
                </a:ext>
              </a:extLst>
            </p:cNvPr>
            <p:cNvSpPr/>
            <p:nvPr/>
          </p:nvSpPr>
          <p:spPr>
            <a:xfrm rot="10800000">
              <a:off x="5805330" y="1276732"/>
              <a:ext cx="3754324" cy="2306665"/>
            </a:xfrm>
            <a:prstGeom prst="teardrop">
              <a:avLst/>
            </a:prstGeom>
            <a:solidFill>
              <a:srgbClr val="196B24"/>
            </a:solidFill>
            <a:ln w="1905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41" name="Larme 40">
              <a:extLst>
                <a:ext uri="{FF2B5EF4-FFF2-40B4-BE49-F238E27FC236}">
                  <a16:creationId xmlns:a16="http://schemas.microsoft.com/office/drawing/2014/main" id="{71D88E83-C6B8-317C-4F3C-7A0ED966FBDC}"/>
                </a:ext>
              </a:extLst>
            </p:cNvPr>
            <p:cNvSpPr/>
            <p:nvPr/>
          </p:nvSpPr>
          <p:spPr>
            <a:xfrm rot="16200000">
              <a:off x="6642782" y="2927017"/>
              <a:ext cx="2108144" cy="3677936"/>
            </a:xfrm>
            <a:prstGeom prst="teardrop">
              <a:avLst/>
            </a:prstGeom>
            <a:solidFill>
              <a:sysClr val="window" lastClr="FFFFFF"/>
            </a:solidFill>
            <a:ln w="19050" cap="flat" cmpd="sng" algn="ctr">
              <a:noFill/>
              <a:prstDash val="solid"/>
              <a:miter lim="800000"/>
            </a:ln>
            <a:effectLst>
              <a:softEdge rad="127000"/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42" name="Larme 41">
              <a:extLst>
                <a:ext uri="{FF2B5EF4-FFF2-40B4-BE49-F238E27FC236}">
                  <a16:creationId xmlns:a16="http://schemas.microsoft.com/office/drawing/2014/main" id="{9949148D-82C2-A4E5-EB59-231D52E34889}"/>
                </a:ext>
              </a:extLst>
            </p:cNvPr>
            <p:cNvSpPr/>
            <p:nvPr/>
          </p:nvSpPr>
          <p:spPr>
            <a:xfrm rot="10800000">
              <a:off x="5843760" y="1408619"/>
              <a:ext cx="3602863" cy="1929665"/>
            </a:xfrm>
            <a:prstGeom prst="teardrop">
              <a:avLst/>
            </a:prstGeom>
            <a:solidFill>
              <a:sysClr val="window" lastClr="FFFFFF"/>
            </a:solidFill>
            <a:ln w="19050" cap="flat" cmpd="sng" algn="ctr">
              <a:noFill/>
              <a:prstDash val="solid"/>
              <a:miter lim="800000"/>
            </a:ln>
            <a:effectLst>
              <a:softEdge rad="127000"/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43" name="Larme 42">
              <a:extLst>
                <a:ext uri="{FF2B5EF4-FFF2-40B4-BE49-F238E27FC236}">
                  <a16:creationId xmlns:a16="http://schemas.microsoft.com/office/drawing/2014/main" id="{A2AAFEC3-0878-CEC2-1F2A-55F4168525AC}"/>
                </a:ext>
              </a:extLst>
            </p:cNvPr>
            <p:cNvSpPr/>
            <p:nvPr/>
          </p:nvSpPr>
          <p:spPr>
            <a:xfrm rot="5400000">
              <a:off x="3126281" y="682415"/>
              <a:ext cx="1890560" cy="3421178"/>
            </a:xfrm>
            <a:prstGeom prst="teardrop">
              <a:avLst/>
            </a:prstGeom>
            <a:solidFill>
              <a:sysClr val="window" lastClr="FFFFFF"/>
            </a:solidFill>
            <a:ln w="19050" cap="flat" cmpd="sng" algn="ctr">
              <a:noFill/>
              <a:prstDash val="solid"/>
              <a:miter lim="800000"/>
            </a:ln>
            <a:effectLst>
              <a:softEdge rad="127000"/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44" name="Larme 43">
              <a:extLst>
                <a:ext uri="{FF2B5EF4-FFF2-40B4-BE49-F238E27FC236}">
                  <a16:creationId xmlns:a16="http://schemas.microsoft.com/office/drawing/2014/main" id="{3A628CEE-531E-F23A-D8FB-32D542C239F4}"/>
                </a:ext>
              </a:extLst>
            </p:cNvPr>
            <p:cNvSpPr/>
            <p:nvPr/>
          </p:nvSpPr>
          <p:spPr>
            <a:xfrm>
              <a:off x="2223196" y="3743726"/>
              <a:ext cx="3566779" cy="1836007"/>
            </a:xfrm>
            <a:prstGeom prst="teardrop">
              <a:avLst/>
            </a:prstGeom>
            <a:solidFill>
              <a:sysClr val="window" lastClr="FFFFFF"/>
            </a:solidFill>
            <a:ln w="19050" cap="flat" cmpd="sng" algn="ctr">
              <a:noFill/>
              <a:prstDash val="solid"/>
              <a:miter lim="800000"/>
            </a:ln>
            <a:effectLst>
              <a:softEdge rad="127000"/>
            </a:effectLst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</p:grpSp>
      <p:sp>
        <p:nvSpPr>
          <p:cNvPr id="45" name="Rectangle : carré corné 44">
            <a:extLst>
              <a:ext uri="{FF2B5EF4-FFF2-40B4-BE49-F238E27FC236}">
                <a16:creationId xmlns:a16="http://schemas.microsoft.com/office/drawing/2014/main" id="{7CAEF890-D119-AD98-167C-895345B92DAC}"/>
              </a:ext>
            </a:extLst>
          </p:cNvPr>
          <p:cNvSpPr/>
          <p:nvPr/>
        </p:nvSpPr>
        <p:spPr>
          <a:xfrm rot="1189746">
            <a:off x="10070113" y="1174273"/>
            <a:ext cx="2025526" cy="701007"/>
          </a:xfrm>
          <a:prstGeom prst="foldedCorner">
            <a:avLst>
              <a:gd name="adj" fmla="val 30000"/>
            </a:avLst>
          </a:prstGeom>
          <a:solidFill>
            <a:srgbClr val="A02B93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 Narrow" panose="020B0004020202020204" pitchFamily="34" charset="0"/>
              <a:ea typeface="+mn-ea"/>
              <a:cs typeface="+mn-cs"/>
            </a:endParaRPr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7C785968-71D0-1B0E-348F-A1158B86F2C1}"/>
              </a:ext>
            </a:extLst>
          </p:cNvPr>
          <p:cNvSpPr/>
          <p:nvPr/>
        </p:nvSpPr>
        <p:spPr>
          <a:xfrm>
            <a:off x="2666999" y="2918360"/>
            <a:ext cx="5744182" cy="2114512"/>
          </a:xfrm>
          <a:prstGeom prst="ellipse">
            <a:avLst/>
          </a:prstGeom>
          <a:solidFill>
            <a:srgbClr val="0E2841"/>
          </a:solidFill>
          <a:ln w="19050" cap="flat" cmpd="sng" algn="ctr">
            <a:noFill/>
            <a:prstDash val="solid"/>
            <a:miter lim="800000"/>
          </a:ln>
          <a:effectLst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19213DD2-F04B-D2C1-95F3-AE6D80196C30}"/>
              </a:ext>
            </a:extLst>
          </p:cNvPr>
          <p:cNvSpPr txBox="1"/>
          <p:nvPr/>
        </p:nvSpPr>
        <p:spPr>
          <a:xfrm>
            <a:off x="1139465" y="4940459"/>
            <a:ext cx="325154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srgbClr val="156082">
                    <a:lumMod val="60000"/>
                    <a:lumOff val="40000"/>
                  </a:srgbClr>
                </a:solidFill>
                <a:latin typeface="Aptos Display" panose="02110004020202020204"/>
              </a:rPr>
              <a:t>Maitriser la sécurisation du parcours médicamenteux 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63E2AEF4-E1D7-F748-539F-929A921BD85E}"/>
              </a:ext>
            </a:extLst>
          </p:cNvPr>
          <p:cNvSpPr txBox="1"/>
          <p:nvPr/>
        </p:nvSpPr>
        <p:spPr>
          <a:xfrm>
            <a:off x="6943829" y="4488966"/>
            <a:ext cx="437979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srgbClr val="4EA72E"/>
                </a:solidFill>
                <a:latin typeface="Aptos Display" panose="02110004020202020204"/>
              </a:rPr>
              <a:t>	Prendre connaissance de l'impact du fonctionnement de l'équipe et notamment de la communication inter professionnelle sur la sécurité des patients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13942B4F-5DAF-E1C6-D6D4-871A54DEC263}"/>
              </a:ext>
            </a:extLst>
          </p:cNvPr>
          <p:cNvSpPr txBox="1"/>
          <p:nvPr/>
        </p:nvSpPr>
        <p:spPr>
          <a:xfrm>
            <a:off x="1249591" y="1705698"/>
            <a:ext cx="362970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srgbClr val="156082"/>
                </a:solidFill>
                <a:latin typeface="Aptos Display" panose="02110004020202020204"/>
              </a:rPr>
              <a:t>Utiliser les outils de déclaration adaptés et analyser les causes profondes pour un EIGS, EIAS ou  presqu'accident</a:t>
            </a:r>
            <a:endParaRPr lang="fr-FR" sz="2000" dirty="0">
              <a:solidFill>
                <a:srgbClr val="156082"/>
              </a:solidFill>
              <a:latin typeface="Aptos" panose="02110004020202020204"/>
            </a:endParaRP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D873511C-5457-82C9-AA05-17287BA4FD7B}"/>
              </a:ext>
            </a:extLst>
          </p:cNvPr>
          <p:cNvSpPr txBox="1"/>
          <p:nvPr/>
        </p:nvSpPr>
        <p:spPr>
          <a:xfrm>
            <a:off x="6507146" y="1711622"/>
            <a:ext cx="456143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000" dirty="0">
                <a:solidFill>
                  <a:srgbClr val="196B24"/>
                </a:solidFill>
                <a:latin typeface="Aptos Display" panose="02110004020202020204"/>
              </a:rPr>
              <a:t>Prendre en compte les spécificités (cliniques et psychosociales) d’un patient vivant avec un trouble psychiatrique au cours de son parcours de soin</a:t>
            </a:r>
          </a:p>
        </p:txBody>
      </p:sp>
      <p:sp>
        <p:nvSpPr>
          <p:cNvPr id="51" name="Ellipse 50">
            <a:extLst>
              <a:ext uri="{FF2B5EF4-FFF2-40B4-BE49-F238E27FC236}">
                <a16:creationId xmlns:a16="http://schemas.microsoft.com/office/drawing/2014/main" id="{9AB9D449-A3B2-3FAA-EEA3-B2F33B85B418}"/>
              </a:ext>
            </a:extLst>
          </p:cNvPr>
          <p:cNvSpPr/>
          <p:nvPr/>
        </p:nvSpPr>
        <p:spPr>
          <a:xfrm>
            <a:off x="2615607" y="2918360"/>
            <a:ext cx="5795574" cy="2114512"/>
          </a:xfrm>
          <a:prstGeom prst="ellipse">
            <a:avLst/>
          </a:prstGeom>
          <a:solidFill>
            <a:sysClr val="window" lastClr="FFFFFF"/>
          </a:solidFill>
          <a:ln w="19050" cap="flat" cmpd="sng" algn="ctr">
            <a:noFill/>
            <a:prstDash val="solid"/>
            <a:miter lim="800000"/>
          </a:ln>
          <a:effectLst>
            <a:softEdge rad="127000"/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6A242CB9-757B-60A0-2454-42C00D4210FB}"/>
              </a:ext>
            </a:extLst>
          </p:cNvPr>
          <p:cNvSpPr txBox="1"/>
          <p:nvPr/>
        </p:nvSpPr>
        <p:spPr>
          <a:xfrm>
            <a:off x="3218500" y="3315457"/>
            <a:ext cx="4674158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2400" b="1" dirty="0">
                <a:solidFill>
                  <a:srgbClr val="0E284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aytona Condensed Light" panose="020F0502020204030204" pitchFamily="34" charset="0"/>
                <a:cs typeface="Cavolini" panose="03000502040302020204" pitchFamily="66" charset="0"/>
              </a:rPr>
              <a:t>Renforcer la culture qualité et sécurité des soins à travers de l’analyse d’un EIGS et la collaboration interprofessionnelle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93000FA5-9706-921B-618B-B0FBA0A00F9F}"/>
              </a:ext>
            </a:extLst>
          </p:cNvPr>
          <p:cNvSpPr txBox="1"/>
          <p:nvPr/>
        </p:nvSpPr>
        <p:spPr>
          <a:xfrm rot="1131294">
            <a:off x="10080373" y="1170833"/>
            <a:ext cx="1861206" cy="70788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fr-FR" sz="2000" dirty="0">
                <a:solidFill>
                  <a:prstClr val="white"/>
                </a:solidFill>
                <a:latin typeface="Aptos Narrow" panose="020B0004020202020204" pitchFamily="34" charset="0"/>
              </a:rPr>
              <a:t>Taxonomie de bloom</a:t>
            </a:r>
          </a:p>
        </p:txBody>
      </p:sp>
      <p:sp>
        <p:nvSpPr>
          <p:cNvPr id="54" name="Rectangle 7">
            <a:extLst>
              <a:ext uri="{FF2B5EF4-FFF2-40B4-BE49-F238E27FC236}">
                <a16:creationId xmlns:a16="http://schemas.microsoft.com/office/drawing/2014/main" id="{26A7B89F-9496-508C-A446-24C33CB4CF8E}"/>
              </a:ext>
            </a:extLst>
          </p:cNvPr>
          <p:cNvSpPr/>
          <p:nvPr/>
        </p:nvSpPr>
        <p:spPr>
          <a:xfrm rot="18900000">
            <a:off x="3322017" y="2689820"/>
            <a:ext cx="243479" cy="541007"/>
          </a:xfrm>
          <a:custGeom>
            <a:avLst/>
            <a:gdLst/>
            <a:ahLst/>
            <a:cxnLst/>
            <a:rect l="l" t="t" r="r" b="b"/>
            <a:pathLst>
              <a:path w="154109" h="343323">
                <a:moveTo>
                  <a:pt x="102909" y="313772"/>
                </a:moveTo>
                <a:lnTo>
                  <a:pt x="102909" y="328547"/>
                </a:lnTo>
                <a:cubicBezTo>
                  <a:pt x="102909" y="336708"/>
                  <a:pt x="96294" y="343322"/>
                  <a:pt x="88133" y="343323"/>
                </a:cubicBezTo>
                <a:lnTo>
                  <a:pt x="65975" y="343322"/>
                </a:lnTo>
                <a:cubicBezTo>
                  <a:pt x="57814" y="343322"/>
                  <a:pt x="51199" y="336708"/>
                  <a:pt x="51199" y="328547"/>
                </a:cubicBezTo>
                <a:cubicBezTo>
                  <a:pt x="51199" y="323622"/>
                  <a:pt x="51200" y="318696"/>
                  <a:pt x="51200" y="313771"/>
                </a:cubicBezTo>
                <a:close/>
                <a:moveTo>
                  <a:pt x="123327" y="15459"/>
                </a:moveTo>
                <a:cubicBezTo>
                  <a:pt x="141678" y="29245"/>
                  <a:pt x="152926" y="50497"/>
                  <a:pt x="154008" y="73425"/>
                </a:cubicBezTo>
                <a:cubicBezTo>
                  <a:pt x="155089" y="96353"/>
                  <a:pt x="145890" y="118568"/>
                  <a:pt x="128916" y="134021"/>
                </a:cubicBezTo>
                <a:lnTo>
                  <a:pt x="119294" y="123450"/>
                </a:lnTo>
                <a:cubicBezTo>
                  <a:pt x="133118" y="110865"/>
                  <a:pt x="140611" y="92772"/>
                  <a:pt x="139730" y="74098"/>
                </a:cubicBezTo>
                <a:cubicBezTo>
                  <a:pt x="138850" y="55424"/>
                  <a:pt x="129689" y="38115"/>
                  <a:pt x="114743" y="26887"/>
                </a:cubicBezTo>
                <a:close/>
                <a:moveTo>
                  <a:pt x="136698" y="17411"/>
                </a:moveTo>
                <a:cubicBezTo>
                  <a:pt x="103758" y="-15529"/>
                  <a:pt x="50351" y="-15529"/>
                  <a:pt x="17412" y="17411"/>
                </a:cubicBezTo>
                <a:cubicBezTo>
                  <a:pt x="-15528" y="50351"/>
                  <a:pt x="-15528" y="103757"/>
                  <a:pt x="17412" y="136697"/>
                </a:cubicBezTo>
                <a:cubicBezTo>
                  <a:pt x="50351" y="169637"/>
                  <a:pt x="103758" y="169637"/>
                  <a:pt x="136698" y="136697"/>
                </a:cubicBezTo>
                <a:cubicBezTo>
                  <a:pt x="169637" y="103757"/>
                  <a:pt x="169637" y="50351"/>
                  <a:pt x="136698" y="17411"/>
                </a:cubicBezTo>
                <a:close/>
                <a:moveTo>
                  <a:pt x="154109" y="0"/>
                </a:moveTo>
                <a:cubicBezTo>
                  <a:pt x="196665" y="42556"/>
                  <a:pt x="196665" y="111552"/>
                  <a:pt x="154109" y="154108"/>
                </a:cubicBezTo>
                <a:cubicBezTo>
                  <a:pt x="139576" y="168641"/>
                  <a:pt x="121959" y="178211"/>
                  <a:pt x="102912" y="180994"/>
                </a:cubicBezTo>
                <a:lnTo>
                  <a:pt x="102912" y="308310"/>
                </a:lnTo>
                <a:lnTo>
                  <a:pt x="51197" y="308310"/>
                </a:lnTo>
                <a:lnTo>
                  <a:pt x="51197" y="180994"/>
                </a:lnTo>
                <a:cubicBezTo>
                  <a:pt x="32150" y="178211"/>
                  <a:pt x="14534" y="168641"/>
                  <a:pt x="0" y="154108"/>
                </a:cubicBezTo>
                <a:cubicBezTo>
                  <a:pt x="-42555" y="111552"/>
                  <a:pt x="-42555" y="42556"/>
                  <a:pt x="0" y="0"/>
                </a:cubicBezTo>
                <a:cubicBezTo>
                  <a:pt x="42556" y="-42556"/>
                  <a:pt x="111553" y="-42556"/>
                  <a:pt x="154109" y="0"/>
                </a:cubicBezTo>
                <a:close/>
              </a:path>
            </a:pathLst>
          </a:custGeom>
          <a:solidFill>
            <a:srgbClr val="156082"/>
          </a:solidFill>
          <a:ln w="19050" cap="flat" cmpd="sng" algn="ctr">
            <a:noFill/>
            <a:prstDash val="solid"/>
            <a:miter lim="800000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55" name="Freeform 11">
            <a:extLst>
              <a:ext uri="{FF2B5EF4-FFF2-40B4-BE49-F238E27FC236}">
                <a16:creationId xmlns:a16="http://schemas.microsoft.com/office/drawing/2014/main" id="{B2B20D0A-4612-8D9D-269E-EC1A60D77906}"/>
              </a:ext>
            </a:extLst>
          </p:cNvPr>
          <p:cNvSpPr>
            <a:spLocks noEditPoints="1"/>
          </p:cNvSpPr>
          <p:nvPr/>
        </p:nvSpPr>
        <p:spPr bwMode="auto">
          <a:xfrm>
            <a:off x="2046432" y="4448311"/>
            <a:ext cx="469616" cy="472636"/>
          </a:xfrm>
          <a:custGeom>
            <a:avLst/>
            <a:gdLst>
              <a:gd name="T0" fmla="*/ 48626 w 238"/>
              <a:gd name="T1" fmla="*/ 343407 h 238"/>
              <a:gd name="T2" fmla="*/ 43763 w 238"/>
              <a:gd name="T3" fmla="*/ 338524 h 238"/>
              <a:gd name="T4" fmla="*/ 43763 w 238"/>
              <a:gd name="T5" fmla="*/ 177400 h 238"/>
              <a:gd name="T6" fmla="*/ 176673 w 238"/>
              <a:gd name="T7" fmla="*/ 43943 h 238"/>
              <a:gd name="T8" fmla="*/ 337137 w 238"/>
              <a:gd name="T9" fmla="*/ 43943 h 238"/>
              <a:gd name="T10" fmla="*/ 342000 w 238"/>
              <a:gd name="T11" fmla="*/ 48826 h 238"/>
              <a:gd name="T12" fmla="*/ 342000 w 238"/>
              <a:gd name="T13" fmla="*/ 209950 h 238"/>
              <a:gd name="T14" fmla="*/ 209090 w 238"/>
              <a:gd name="T15" fmla="*/ 343407 h 238"/>
              <a:gd name="T16" fmla="*/ 48626 w 238"/>
              <a:gd name="T17" fmla="*/ 343407 h 238"/>
              <a:gd name="T18" fmla="*/ 247991 w 238"/>
              <a:gd name="T19" fmla="*/ 249011 h 238"/>
              <a:gd name="T20" fmla="*/ 137773 w 238"/>
              <a:gd name="T21" fmla="*/ 138339 h 238"/>
              <a:gd name="T22" fmla="*/ 71318 w 238"/>
              <a:gd name="T23" fmla="*/ 205068 h 238"/>
              <a:gd name="T24" fmla="*/ 71318 w 238"/>
              <a:gd name="T25" fmla="*/ 310857 h 238"/>
              <a:gd name="T26" fmla="*/ 76180 w 238"/>
              <a:gd name="T27" fmla="*/ 315739 h 238"/>
              <a:gd name="T28" fmla="*/ 181536 w 238"/>
              <a:gd name="T29" fmla="*/ 315739 h 238"/>
              <a:gd name="T30" fmla="*/ 247991 w 238"/>
              <a:gd name="T31" fmla="*/ 249011 h 23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238" h="238">
                <a:moveTo>
                  <a:pt x="30" y="211"/>
                </a:moveTo>
                <a:cubicBezTo>
                  <a:pt x="27" y="208"/>
                  <a:pt x="27" y="208"/>
                  <a:pt x="27" y="208"/>
                </a:cubicBezTo>
                <a:cubicBezTo>
                  <a:pt x="0" y="181"/>
                  <a:pt x="0" y="136"/>
                  <a:pt x="27" y="109"/>
                </a:cubicBezTo>
                <a:cubicBezTo>
                  <a:pt x="109" y="27"/>
                  <a:pt x="109" y="27"/>
                  <a:pt x="109" y="27"/>
                </a:cubicBezTo>
                <a:cubicBezTo>
                  <a:pt x="136" y="0"/>
                  <a:pt x="181" y="0"/>
                  <a:pt x="208" y="27"/>
                </a:cubicBezTo>
                <a:cubicBezTo>
                  <a:pt x="211" y="30"/>
                  <a:pt x="211" y="30"/>
                  <a:pt x="211" y="30"/>
                </a:cubicBezTo>
                <a:cubicBezTo>
                  <a:pt x="238" y="57"/>
                  <a:pt x="238" y="102"/>
                  <a:pt x="211" y="129"/>
                </a:cubicBezTo>
                <a:cubicBezTo>
                  <a:pt x="129" y="211"/>
                  <a:pt x="129" y="211"/>
                  <a:pt x="129" y="211"/>
                </a:cubicBezTo>
                <a:cubicBezTo>
                  <a:pt x="102" y="238"/>
                  <a:pt x="57" y="238"/>
                  <a:pt x="30" y="211"/>
                </a:cubicBezTo>
                <a:moveTo>
                  <a:pt x="153" y="153"/>
                </a:moveTo>
                <a:cubicBezTo>
                  <a:pt x="85" y="85"/>
                  <a:pt x="85" y="85"/>
                  <a:pt x="85" y="85"/>
                </a:cubicBezTo>
                <a:cubicBezTo>
                  <a:pt x="44" y="126"/>
                  <a:pt x="44" y="126"/>
                  <a:pt x="44" y="126"/>
                </a:cubicBezTo>
                <a:cubicBezTo>
                  <a:pt x="26" y="144"/>
                  <a:pt x="26" y="173"/>
                  <a:pt x="44" y="191"/>
                </a:cubicBezTo>
                <a:cubicBezTo>
                  <a:pt x="47" y="194"/>
                  <a:pt x="47" y="194"/>
                  <a:pt x="47" y="194"/>
                </a:cubicBezTo>
                <a:cubicBezTo>
                  <a:pt x="65" y="212"/>
                  <a:pt x="94" y="212"/>
                  <a:pt x="112" y="194"/>
                </a:cubicBezTo>
                <a:lnTo>
                  <a:pt x="153" y="153"/>
                </a:lnTo>
                <a:close/>
              </a:path>
            </a:pathLst>
          </a:custGeom>
          <a:solidFill>
            <a:srgbClr val="46B1E1"/>
          </a:solidFill>
          <a:ln>
            <a:noFill/>
          </a:ln>
        </p:spPr>
        <p:txBody>
          <a:bodyPr/>
          <a:lstStyle/>
          <a:p>
            <a:endParaRPr lang="fr-FR">
              <a:solidFill>
                <a:prstClr val="black"/>
              </a:solidFill>
              <a:latin typeface="Aptos" panose="02110004020202020204"/>
            </a:endParaRPr>
          </a:p>
        </p:txBody>
      </p:sp>
      <p:grpSp>
        <p:nvGrpSpPr>
          <p:cNvPr id="56" name="Group 159">
            <a:extLst>
              <a:ext uri="{FF2B5EF4-FFF2-40B4-BE49-F238E27FC236}">
                <a16:creationId xmlns:a16="http://schemas.microsoft.com/office/drawing/2014/main" id="{7C6CA97A-FB39-0347-096E-911F69DE5C48}"/>
              </a:ext>
            </a:extLst>
          </p:cNvPr>
          <p:cNvGrpSpPr/>
          <p:nvPr/>
        </p:nvGrpSpPr>
        <p:grpSpPr>
          <a:xfrm>
            <a:off x="8847478" y="4171165"/>
            <a:ext cx="405003" cy="401466"/>
            <a:chOff x="704850" y="2703513"/>
            <a:chExt cx="363538" cy="360363"/>
          </a:xfrm>
          <a:solidFill>
            <a:srgbClr val="4EA72E"/>
          </a:solidFill>
        </p:grpSpPr>
        <p:sp>
          <p:nvSpPr>
            <p:cNvPr id="57" name="Freeform 117">
              <a:extLst>
                <a:ext uri="{FF2B5EF4-FFF2-40B4-BE49-F238E27FC236}">
                  <a16:creationId xmlns:a16="http://schemas.microsoft.com/office/drawing/2014/main" id="{BF001C63-87F2-5F84-7CB3-2B8DC89E7C0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03288" y="2751138"/>
              <a:ext cx="117475" cy="117475"/>
            </a:xfrm>
            <a:custGeom>
              <a:avLst/>
              <a:gdLst/>
              <a:ahLst/>
              <a:cxnLst>
                <a:cxn ang="0">
                  <a:pos x="36" y="38"/>
                </a:cxn>
                <a:cxn ang="0">
                  <a:pos x="36" y="38"/>
                </a:cxn>
                <a:cxn ang="0">
                  <a:pos x="38" y="40"/>
                </a:cxn>
                <a:cxn ang="0">
                  <a:pos x="40" y="38"/>
                </a:cxn>
                <a:cxn ang="0">
                  <a:pos x="40" y="38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6" y="38"/>
                </a:cxn>
                <a:cxn ang="0">
                  <a:pos x="36" y="38"/>
                </a:cxn>
                <a:cxn ang="0">
                  <a:pos x="36" y="38"/>
                </a:cxn>
              </a:cxnLst>
              <a:rect l="0" t="0" r="r" b="b"/>
              <a:pathLst>
                <a:path w="40" h="40">
                  <a:moveTo>
                    <a:pt x="36" y="38"/>
                  </a:moveTo>
                  <a:cubicBezTo>
                    <a:pt x="36" y="38"/>
                    <a:pt x="36" y="38"/>
                    <a:pt x="36" y="38"/>
                  </a:cubicBezTo>
                  <a:cubicBezTo>
                    <a:pt x="36" y="39"/>
                    <a:pt x="37" y="40"/>
                    <a:pt x="38" y="40"/>
                  </a:cubicBezTo>
                  <a:cubicBezTo>
                    <a:pt x="39" y="40"/>
                    <a:pt x="40" y="39"/>
                    <a:pt x="40" y="38"/>
                  </a:cubicBezTo>
                  <a:cubicBezTo>
                    <a:pt x="40" y="38"/>
                    <a:pt x="40" y="38"/>
                    <a:pt x="40" y="38"/>
                  </a:cubicBezTo>
                  <a:cubicBezTo>
                    <a:pt x="40" y="17"/>
                    <a:pt x="23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3"/>
                    <a:pt x="1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1" y="3"/>
                    <a:pt x="36" y="19"/>
                    <a:pt x="36" y="38"/>
                  </a:cubicBezTo>
                  <a:close/>
                  <a:moveTo>
                    <a:pt x="36" y="38"/>
                  </a:moveTo>
                  <a:cubicBezTo>
                    <a:pt x="36" y="38"/>
                    <a:pt x="36" y="38"/>
                    <a:pt x="36" y="38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Aptos" panose="02110004020202020204"/>
              </a:endParaRPr>
            </a:p>
          </p:txBody>
        </p:sp>
        <p:sp>
          <p:nvSpPr>
            <p:cNvPr id="58" name="Freeform 118">
              <a:extLst>
                <a:ext uri="{FF2B5EF4-FFF2-40B4-BE49-F238E27FC236}">
                  <a16:creationId xmlns:a16="http://schemas.microsoft.com/office/drawing/2014/main" id="{F7C0EA67-94CB-2638-0A88-31D0242539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04850" y="2703513"/>
              <a:ext cx="363538" cy="360363"/>
            </a:xfrm>
            <a:custGeom>
              <a:avLst/>
              <a:gdLst/>
              <a:ahLst/>
              <a:cxnLst>
                <a:cxn ang="0">
                  <a:pos x="36" y="4"/>
                </a:cxn>
                <a:cxn ang="0">
                  <a:pos x="28" y="0"/>
                </a:cxn>
                <a:cxn ang="0">
                  <a:pos x="23" y="1"/>
                </a:cxn>
                <a:cxn ang="0">
                  <a:pos x="16" y="12"/>
                </a:cxn>
                <a:cxn ang="0">
                  <a:pos x="16" y="64"/>
                </a:cxn>
                <a:cxn ang="0">
                  <a:pos x="4" y="76"/>
                </a:cxn>
                <a:cxn ang="0">
                  <a:pos x="4" y="93"/>
                </a:cxn>
                <a:cxn ang="0">
                  <a:pos x="31" y="120"/>
                </a:cxn>
                <a:cxn ang="0">
                  <a:pos x="39" y="123"/>
                </a:cxn>
                <a:cxn ang="0">
                  <a:pos x="47" y="120"/>
                </a:cxn>
                <a:cxn ang="0">
                  <a:pos x="59" y="108"/>
                </a:cxn>
                <a:cxn ang="0">
                  <a:pos x="112" y="108"/>
                </a:cxn>
                <a:cxn ang="0">
                  <a:pos x="123" y="100"/>
                </a:cxn>
                <a:cxn ang="0">
                  <a:pos x="120" y="88"/>
                </a:cxn>
                <a:cxn ang="0">
                  <a:pos x="36" y="4"/>
                </a:cxn>
                <a:cxn ang="0">
                  <a:pos x="54" y="102"/>
                </a:cxn>
                <a:cxn ang="0">
                  <a:pos x="42" y="114"/>
                </a:cxn>
                <a:cxn ang="0">
                  <a:pos x="39" y="115"/>
                </a:cxn>
                <a:cxn ang="0">
                  <a:pos x="36" y="114"/>
                </a:cxn>
                <a:cxn ang="0">
                  <a:pos x="10" y="87"/>
                </a:cxn>
                <a:cxn ang="0">
                  <a:pos x="8" y="85"/>
                </a:cxn>
                <a:cxn ang="0">
                  <a:pos x="10" y="82"/>
                </a:cxn>
                <a:cxn ang="0">
                  <a:pos x="22" y="70"/>
                </a:cxn>
                <a:cxn ang="0">
                  <a:pos x="22" y="70"/>
                </a:cxn>
                <a:cxn ang="0">
                  <a:pos x="54" y="102"/>
                </a:cxn>
                <a:cxn ang="0">
                  <a:pos x="54" y="102"/>
                </a:cxn>
                <a:cxn ang="0">
                  <a:pos x="59" y="100"/>
                </a:cxn>
                <a:cxn ang="0">
                  <a:pos x="57" y="100"/>
                </a:cxn>
                <a:cxn ang="0">
                  <a:pos x="23" y="66"/>
                </a:cxn>
                <a:cxn ang="0">
                  <a:pos x="24" y="64"/>
                </a:cxn>
                <a:cxn ang="0">
                  <a:pos x="24" y="18"/>
                </a:cxn>
                <a:cxn ang="0">
                  <a:pos x="105" y="100"/>
                </a:cxn>
                <a:cxn ang="0">
                  <a:pos x="59" y="100"/>
                </a:cxn>
                <a:cxn ang="0">
                  <a:pos x="116" y="98"/>
                </a:cxn>
                <a:cxn ang="0">
                  <a:pos x="112" y="100"/>
                </a:cxn>
                <a:cxn ang="0">
                  <a:pos x="111" y="100"/>
                </a:cxn>
                <a:cxn ang="0">
                  <a:pos x="24" y="13"/>
                </a:cxn>
                <a:cxn ang="0">
                  <a:pos x="24" y="12"/>
                </a:cxn>
                <a:cxn ang="0">
                  <a:pos x="26" y="8"/>
                </a:cxn>
                <a:cxn ang="0">
                  <a:pos x="28" y="8"/>
                </a:cxn>
                <a:cxn ang="0">
                  <a:pos x="30" y="9"/>
                </a:cxn>
                <a:cxn ang="0">
                  <a:pos x="115" y="93"/>
                </a:cxn>
                <a:cxn ang="0">
                  <a:pos x="116" y="98"/>
                </a:cxn>
                <a:cxn ang="0">
                  <a:pos x="116" y="98"/>
                </a:cxn>
                <a:cxn ang="0">
                  <a:pos x="116" y="98"/>
                </a:cxn>
              </a:cxnLst>
              <a:rect l="0" t="0" r="r" b="b"/>
              <a:pathLst>
                <a:path w="124" h="123">
                  <a:moveTo>
                    <a:pt x="36" y="4"/>
                  </a:moveTo>
                  <a:cubicBezTo>
                    <a:pt x="34" y="1"/>
                    <a:pt x="31" y="0"/>
                    <a:pt x="28" y="0"/>
                  </a:cubicBezTo>
                  <a:cubicBezTo>
                    <a:pt x="26" y="0"/>
                    <a:pt x="25" y="0"/>
                    <a:pt x="23" y="1"/>
                  </a:cubicBezTo>
                  <a:cubicBezTo>
                    <a:pt x="19" y="3"/>
                    <a:pt x="16" y="7"/>
                    <a:pt x="16" y="12"/>
                  </a:cubicBezTo>
                  <a:cubicBezTo>
                    <a:pt x="16" y="64"/>
                    <a:pt x="16" y="64"/>
                    <a:pt x="16" y="64"/>
                  </a:cubicBezTo>
                  <a:cubicBezTo>
                    <a:pt x="4" y="76"/>
                    <a:pt x="4" y="76"/>
                    <a:pt x="4" y="76"/>
                  </a:cubicBezTo>
                  <a:cubicBezTo>
                    <a:pt x="0" y="81"/>
                    <a:pt x="0" y="88"/>
                    <a:pt x="4" y="93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3" y="122"/>
                    <a:pt x="36" y="123"/>
                    <a:pt x="39" y="123"/>
                  </a:cubicBezTo>
                  <a:cubicBezTo>
                    <a:pt x="42" y="123"/>
                    <a:pt x="45" y="122"/>
                    <a:pt x="47" y="120"/>
                  </a:cubicBezTo>
                  <a:cubicBezTo>
                    <a:pt x="59" y="108"/>
                    <a:pt x="59" y="108"/>
                    <a:pt x="59" y="108"/>
                  </a:cubicBezTo>
                  <a:cubicBezTo>
                    <a:pt x="112" y="108"/>
                    <a:pt x="112" y="108"/>
                    <a:pt x="112" y="108"/>
                  </a:cubicBezTo>
                  <a:cubicBezTo>
                    <a:pt x="117" y="108"/>
                    <a:pt x="121" y="105"/>
                    <a:pt x="123" y="100"/>
                  </a:cubicBezTo>
                  <a:cubicBezTo>
                    <a:pt x="124" y="96"/>
                    <a:pt x="123" y="91"/>
                    <a:pt x="120" y="88"/>
                  </a:cubicBezTo>
                  <a:lnTo>
                    <a:pt x="36" y="4"/>
                  </a:lnTo>
                  <a:close/>
                  <a:moveTo>
                    <a:pt x="54" y="102"/>
                  </a:moveTo>
                  <a:cubicBezTo>
                    <a:pt x="42" y="114"/>
                    <a:pt x="42" y="114"/>
                    <a:pt x="42" y="114"/>
                  </a:cubicBezTo>
                  <a:cubicBezTo>
                    <a:pt x="41" y="115"/>
                    <a:pt x="40" y="115"/>
                    <a:pt x="39" y="115"/>
                  </a:cubicBezTo>
                  <a:cubicBezTo>
                    <a:pt x="39" y="115"/>
                    <a:pt x="37" y="115"/>
                    <a:pt x="36" y="114"/>
                  </a:cubicBezTo>
                  <a:cubicBezTo>
                    <a:pt x="10" y="87"/>
                    <a:pt x="10" y="87"/>
                    <a:pt x="10" y="87"/>
                  </a:cubicBezTo>
                  <a:cubicBezTo>
                    <a:pt x="9" y="86"/>
                    <a:pt x="8" y="85"/>
                    <a:pt x="8" y="85"/>
                  </a:cubicBezTo>
                  <a:cubicBezTo>
                    <a:pt x="8" y="84"/>
                    <a:pt x="9" y="83"/>
                    <a:pt x="10" y="82"/>
                  </a:cubicBezTo>
                  <a:cubicBezTo>
                    <a:pt x="22" y="70"/>
                    <a:pt x="22" y="70"/>
                    <a:pt x="22" y="70"/>
                  </a:cubicBezTo>
                  <a:cubicBezTo>
                    <a:pt x="22" y="70"/>
                    <a:pt x="22" y="70"/>
                    <a:pt x="22" y="70"/>
                  </a:cubicBezTo>
                  <a:cubicBezTo>
                    <a:pt x="54" y="102"/>
                    <a:pt x="54" y="102"/>
                    <a:pt x="54" y="102"/>
                  </a:cubicBezTo>
                  <a:cubicBezTo>
                    <a:pt x="54" y="102"/>
                    <a:pt x="54" y="102"/>
                    <a:pt x="54" y="102"/>
                  </a:cubicBezTo>
                  <a:close/>
                  <a:moveTo>
                    <a:pt x="59" y="100"/>
                  </a:moveTo>
                  <a:cubicBezTo>
                    <a:pt x="59" y="100"/>
                    <a:pt x="58" y="100"/>
                    <a:pt x="57" y="100"/>
                  </a:cubicBezTo>
                  <a:cubicBezTo>
                    <a:pt x="23" y="66"/>
                    <a:pt x="23" y="66"/>
                    <a:pt x="23" y="66"/>
                  </a:cubicBezTo>
                  <a:cubicBezTo>
                    <a:pt x="24" y="66"/>
                    <a:pt x="24" y="65"/>
                    <a:pt x="24" y="64"/>
                  </a:cubicBezTo>
                  <a:cubicBezTo>
                    <a:pt x="24" y="18"/>
                    <a:pt x="24" y="18"/>
                    <a:pt x="24" y="18"/>
                  </a:cubicBezTo>
                  <a:cubicBezTo>
                    <a:pt x="105" y="100"/>
                    <a:pt x="105" y="100"/>
                    <a:pt x="105" y="100"/>
                  </a:cubicBezTo>
                  <a:lnTo>
                    <a:pt x="59" y="100"/>
                  </a:lnTo>
                  <a:close/>
                  <a:moveTo>
                    <a:pt x="116" y="98"/>
                  </a:moveTo>
                  <a:cubicBezTo>
                    <a:pt x="115" y="99"/>
                    <a:pt x="114" y="100"/>
                    <a:pt x="112" y="100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24" y="13"/>
                    <a:pt x="24" y="13"/>
                    <a:pt x="24" y="13"/>
                  </a:cubicBezTo>
                  <a:cubicBezTo>
                    <a:pt x="24" y="12"/>
                    <a:pt x="24" y="12"/>
                    <a:pt x="24" y="12"/>
                  </a:cubicBezTo>
                  <a:cubicBezTo>
                    <a:pt x="24" y="10"/>
                    <a:pt x="25" y="9"/>
                    <a:pt x="26" y="8"/>
                  </a:cubicBezTo>
                  <a:cubicBezTo>
                    <a:pt x="27" y="8"/>
                    <a:pt x="27" y="8"/>
                    <a:pt x="28" y="8"/>
                  </a:cubicBezTo>
                  <a:cubicBezTo>
                    <a:pt x="29" y="8"/>
                    <a:pt x="30" y="8"/>
                    <a:pt x="30" y="9"/>
                  </a:cubicBezTo>
                  <a:cubicBezTo>
                    <a:pt x="115" y="93"/>
                    <a:pt x="115" y="93"/>
                    <a:pt x="115" y="93"/>
                  </a:cubicBezTo>
                  <a:cubicBezTo>
                    <a:pt x="116" y="94"/>
                    <a:pt x="116" y="96"/>
                    <a:pt x="116" y="98"/>
                  </a:cubicBezTo>
                  <a:close/>
                  <a:moveTo>
                    <a:pt x="116" y="98"/>
                  </a:moveTo>
                  <a:cubicBezTo>
                    <a:pt x="116" y="98"/>
                    <a:pt x="116" y="98"/>
                    <a:pt x="116" y="98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Aptos" panose="02110004020202020204"/>
              </a:endParaRPr>
            </a:p>
          </p:txBody>
        </p:sp>
        <p:sp>
          <p:nvSpPr>
            <p:cNvPr id="59" name="Freeform 119">
              <a:extLst>
                <a:ext uri="{FF2B5EF4-FFF2-40B4-BE49-F238E27FC236}">
                  <a16:creationId xmlns:a16="http://schemas.microsoft.com/office/drawing/2014/main" id="{4AC4E90B-E00A-177C-F619-2273B376963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98525" y="2703513"/>
              <a:ext cx="166688" cy="169863"/>
            </a:xfrm>
            <a:custGeom>
              <a:avLst/>
              <a:gdLst/>
              <a:ahLst/>
              <a:cxnLst>
                <a:cxn ang="0">
                  <a:pos x="4" y="8"/>
                </a:cxn>
                <a:cxn ang="0">
                  <a:pos x="4" y="8"/>
                </a:cxn>
                <a:cxn ang="0">
                  <a:pos x="50" y="54"/>
                </a:cxn>
                <a:cxn ang="0">
                  <a:pos x="54" y="58"/>
                </a:cxn>
                <a:cxn ang="0">
                  <a:pos x="57" y="54"/>
                </a:cxn>
                <a:cxn ang="0">
                  <a:pos x="57" y="54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4" y="8"/>
                </a:cxn>
                <a:cxn ang="0">
                  <a:pos x="4" y="8"/>
                </a:cxn>
                <a:cxn ang="0">
                  <a:pos x="4" y="8"/>
                </a:cxn>
              </a:cxnLst>
              <a:rect l="0" t="0" r="r" b="b"/>
              <a:pathLst>
                <a:path w="57" h="58">
                  <a:moveTo>
                    <a:pt x="4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9" y="8"/>
                    <a:pt x="50" y="29"/>
                    <a:pt x="50" y="54"/>
                  </a:cubicBezTo>
                  <a:cubicBezTo>
                    <a:pt x="50" y="56"/>
                    <a:pt x="52" y="58"/>
                    <a:pt x="54" y="58"/>
                  </a:cubicBezTo>
                  <a:cubicBezTo>
                    <a:pt x="56" y="58"/>
                    <a:pt x="57" y="56"/>
                    <a:pt x="57" y="54"/>
                  </a:cubicBezTo>
                  <a:cubicBezTo>
                    <a:pt x="57" y="54"/>
                    <a:pt x="57" y="54"/>
                    <a:pt x="57" y="54"/>
                  </a:cubicBezTo>
                  <a:cubicBezTo>
                    <a:pt x="57" y="24"/>
                    <a:pt x="33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8"/>
                    <a:pt x="4" y="8"/>
                  </a:cubicBezTo>
                  <a:close/>
                  <a:moveTo>
                    <a:pt x="4" y="8"/>
                  </a:moveTo>
                  <a:cubicBezTo>
                    <a:pt x="4" y="8"/>
                    <a:pt x="4" y="8"/>
                    <a:pt x="4" y="8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Aptos" panose="02110004020202020204"/>
              </a:endParaRPr>
            </a:p>
          </p:txBody>
        </p:sp>
      </p:grpSp>
      <p:sp>
        <p:nvSpPr>
          <p:cNvPr id="60" name="Freeform 108">
            <a:extLst>
              <a:ext uri="{FF2B5EF4-FFF2-40B4-BE49-F238E27FC236}">
                <a16:creationId xmlns:a16="http://schemas.microsoft.com/office/drawing/2014/main" id="{4EE49D73-6AB7-8697-9E0A-86B6AC6F5978}"/>
              </a:ext>
            </a:extLst>
          </p:cNvPr>
          <p:cNvSpPr/>
          <p:nvPr/>
        </p:nvSpPr>
        <p:spPr>
          <a:xfrm>
            <a:off x="8113607" y="2978571"/>
            <a:ext cx="383210" cy="390882"/>
          </a:xfrm>
          <a:custGeom>
            <a:avLst/>
            <a:gdLst/>
            <a:ahLst/>
            <a:cxnLst/>
            <a:rect l="l" t="t" r="r" b="b"/>
            <a:pathLst>
              <a:path w="341005" h="376812">
                <a:moveTo>
                  <a:pt x="179590" y="105941"/>
                </a:moveTo>
                <a:cubicBezTo>
                  <a:pt x="189466" y="103284"/>
                  <a:pt x="200229" y="106383"/>
                  <a:pt x="207502" y="113978"/>
                </a:cubicBezTo>
                <a:lnTo>
                  <a:pt x="205155" y="116193"/>
                </a:lnTo>
                <a:cubicBezTo>
                  <a:pt x="198727" y="109493"/>
                  <a:pt x="189244" y="106732"/>
                  <a:pt x="180543" y="109027"/>
                </a:cubicBezTo>
                <a:cubicBezTo>
                  <a:pt x="171284" y="111470"/>
                  <a:pt x="164597" y="119184"/>
                  <a:pt x="163491" y="128699"/>
                </a:cubicBezTo>
                <a:lnTo>
                  <a:pt x="160301" y="128192"/>
                </a:lnTo>
                <a:cubicBezTo>
                  <a:pt x="160626" y="125509"/>
                  <a:pt x="161343" y="122953"/>
                  <a:pt x="162397" y="120583"/>
                </a:cubicBezTo>
                <a:cubicBezTo>
                  <a:pt x="163188" y="118806"/>
                  <a:pt x="164168" y="117134"/>
                  <a:pt x="165317" y="115593"/>
                </a:cubicBezTo>
                <a:close/>
                <a:moveTo>
                  <a:pt x="184774" y="76800"/>
                </a:moveTo>
                <a:cubicBezTo>
                  <a:pt x="189722" y="75892"/>
                  <a:pt x="194950" y="76276"/>
                  <a:pt x="199898" y="78055"/>
                </a:cubicBezTo>
                <a:lnTo>
                  <a:pt x="198784" y="81085"/>
                </a:lnTo>
                <a:cubicBezTo>
                  <a:pt x="190044" y="77951"/>
                  <a:pt x="180324" y="79705"/>
                  <a:pt x="173557" y="85636"/>
                </a:cubicBezTo>
                <a:cubicBezTo>
                  <a:pt x="166357" y="91948"/>
                  <a:pt x="163808" y="101834"/>
                  <a:pt x="167057" y="110845"/>
                </a:cubicBezTo>
                <a:lnTo>
                  <a:pt x="163976" y="111813"/>
                </a:lnTo>
                <a:cubicBezTo>
                  <a:pt x="161264" y="104174"/>
                  <a:pt x="162206" y="95982"/>
                  <a:pt x="166259" y="89343"/>
                </a:cubicBezTo>
                <a:lnTo>
                  <a:pt x="171329" y="83298"/>
                </a:lnTo>
                <a:cubicBezTo>
                  <a:pt x="175158" y="79908"/>
                  <a:pt x="179826" y="77708"/>
                  <a:pt x="184774" y="76800"/>
                </a:cubicBezTo>
                <a:close/>
                <a:moveTo>
                  <a:pt x="179076" y="24908"/>
                </a:moveTo>
                <a:cubicBezTo>
                  <a:pt x="173882" y="25821"/>
                  <a:pt x="169065" y="28595"/>
                  <a:pt x="165693" y="33023"/>
                </a:cubicBezTo>
                <a:lnTo>
                  <a:pt x="165081" y="32645"/>
                </a:lnTo>
                <a:lnTo>
                  <a:pt x="164343" y="33841"/>
                </a:lnTo>
                <a:lnTo>
                  <a:pt x="159156" y="28989"/>
                </a:lnTo>
                <a:cubicBezTo>
                  <a:pt x="147650" y="21890"/>
                  <a:pt x="132568" y="25462"/>
                  <a:pt x="125468" y="36968"/>
                </a:cubicBezTo>
                <a:cubicBezTo>
                  <a:pt x="125028" y="37682"/>
                  <a:pt x="124628" y="38410"/>
                  <a:pt x="124607" y="39302"/>
                </a:cubicBezTo>
                <a:cubicBezTo>
                  <a:pt x="121192" y="53871"/>
                  <a:pt x="126621" y="67918"/>
                  <a:pt x="137512" y="72288"/>
                </a:cubicBezTo>
                <a:lnTo>
                  <a:pt x="136408" y="75373"/>
                </a:lnTo>
                <a:cubicBezTo>
                  <a:pt x="125065" y="70889"/>
                  <a:pt x="118824" y="57470"/>
                  <a:pt x="120792" y="42874"/>
                </a:cubicBezTo>
                <a:cubicBezTo>
                  <a:pt x="110219" y="38045"/>
                  <a:pt x="97555" y="41998"/>
                  <a:pt x="91229" y="52250"/>
                </a:cubicBezTo>
                <a:cubicBezTo>
                  <a:pt x="86215" y="60377"/>
                  <a:pt x="87164" y="68019"/>
                  <a:pt x="90995" y="75559"/>
                </a:cubicBezTo>
                <a:cubicBezTo>
                  <a:pt x="88405" y="77546"/>
                  <a:pt x="86197" y="80074"/>
                  <a:pt x="84391" y="83001"/>
                </a:cubicBezTo>
                <a:cubicBezTo>
                  <a:pt x="75261" y="97799"/>
                  <a:pt x="79855" y="117197"/>
                  <a:pt x="94653" y="126328"/>
                </a:cubicBezTo>
                <a:cubicBezTo>
                  <a:pt x="99603" y="129383"/>
                  <a:pt x="105068" y="130901"/>
                  <a:pt x="110449" y="130283"/>
                </a:cubicBezTo>
                <a:cubicBezTo>
                  <a:pt x="111461" y="121556"/>
                  <a:pt x="114239" y="112980"/>
                  <a:pt x="118788" y="105103"/>
                </a:cubicBezTo>
                <a:lnTo>
                  <a:pt x="122060" y="106993"/>
                </a:lnTo>
                <a:cubicBezTo>
                  <a:pt x="117549" y="114804"/>
                  <a:pt x="114885" y="123345"/>
                  <a:pt x="114602" y="132066"/>
                </a:cubicBezTo>
                <a:cubicBezTo>
                  <a:pt x="118189" y="142541"/>
                  <a:pt x="127538" y="149533"/>
                  <a:pt x="138054" y="150704"/>
                </a:cubicBezTo>
                <a:lnTo>
                  <a:pt x="138622" y="157584"/>
                </a:lnTo>
                <a:cubicBezTo>
                  <a:pt x="141809" y="168599"/>
                  <a:pt x="152592" y="175355"/>
                  <a:pt x="163536" y="173320"/>
                </a:cubicBezTo>
                <a:lnTo>
                  <a:pt x="163736" y="174011"/>
                </a:lnTo>
                <a:lnTo>
                  <a:pt x="165086" y="173621"/>
                </a:lnTo>
                <a:lnTo>
                  <a:pt x="165671" y="180699"/>
                </a:lnTo>
                <a:cubicBezTo>
                  <a:pt x="169429" y="193686"/>
                  <a:pt x="183003" y="201168"/>
                  <a:pt x="195990" y="197411"/>
                </a:cubicBezTo>
                <a:cubicBezTo>
                  <a:pt x="196796" y="197178"/>
                  <a:pt x="197581" y="196907"/>
                  <a:pt x="198196" y="196260"/>
                </a:cubicBezTo>
                <a:cubicBezTo>
                  <a:pt x="209934" y="188156"/>
                  <a:pt x="215400" y="175007"/>
                  <a:pt x="211155" y="164763"/>
                </a:cubicBezTo>
                <a:cubicBezTo>
                  <a:pt x="205121" y="170199"/>
                  <a:pt x="196738" y="172687"/>
                  <a:pt x="188343" y="171472"/>
                </a:cubicBezTo>
                <a:lnTo>
                  <a:pt x="188829" y="168281"/>
                </a:lnTo>
                <a:cubicBezTo>
                  <a:pt x="198020" y="169602"/>
                  <a:pt x="207192" y="165939"/>
                  <a:pt x="212635" y="158774"/>
                </a:cubicBezTo>
                <a:cubicBezTo>
                  <a:pt x="218427" y="151149"/>
                  <a:pt x="218946" y="140953"/>
                  <a:pt x="213960" y="132774"/>
                </a:cubicBezTo>
                <a:lnTo>
                  <a:pt x="216785" y="131210"/>
                </a:lnTo>
                <a:cubicBezTo>
                  <a:pt x="222366" y="140465"/>
                  <a:pt x="221779" y="151983"/>
                  <a:pt x="215286" y="160619"/>
                </a:cubicBezTo>
                <a:lnTo>
                  <a:pt x="213805" y="162105"/>
                </a:lnTo>
                <a:cubicBezTo>
                  <a:pt x="218946" y="172938"/>
                  <a:pt x="214526" y="186813"/>
                  <a:pt x="203421" y="196175"/>
                </a:cubicBezTo>
                <a:cubicBezTo>
                  <a:pt x="208012" y="206854"/>
                  <a:pt x="220050" y="212429"/>
                  <a:pt x="231622" y="209082"/>
                </a:cubicBezTo>
                <a:cubicBezTo>
                  <a:pt x="239377" y="206838"/>
                  <a:pt x="243741" y="201989"/>
                  <a:pt x="246092" y="195539"/>
                </a:cubicBezTo>
                <a:cubicBezTo>
                  <a:pt x="255042" y="199507"/>
                  <a:pt x="265290" y="198199"/>
                  <a:pt x="272958" y="192601"/>
                </a:cubicBezTo>
                <a:lnTo>
                  <a:pt x="276795" y="193971"/>
                </a:lnTo>
                <a:cubicBezTo>
                  <a:pt x="289009" y="194016"/>
                  <a:pt x="298363" y="193248"/>
                  <a:pt x="304258" y="183694"/>
                </a:cubicBezTo>
                <a:cubicBezTo>
                  <a:pt x="309343" y="175453"/>
                  <a:pt x="308953" y="165378"/>
                  <a:pt x="303795" y="157923"/>
                </a:cubicBezTo>
                <a:cubicBezTo>
                  <a:pt x="298315" y="164420"/>
                  <a:pt x="291041" y="168177"/>
                  <a:pt x="283702" y="168174"/>
                </a:cubicBezTo>
                <a:lnTo>
                  <a:pt x="283555" y="164527"/>
                </a:lnTo>
                <a:cubicBezTo>
                  <a:pt x="293404" y="164978"/>
                  <a:pt x="303289" y="157339"/>
                  <a:pt x="308110" y="145450"/>
                </a:cubicBezTo>
                <a:cubicBezTo>
                  <a:pt x="311022" y="136198"/>
                  <a:pt x="308752" y="126109"/>
                  <a:pt x="302169" y="119023"/>
                </a:cubicBezTo>
                <a:cubicBezTo>
                  <a:pt x="296249" y="127191"/>
                  <a:pt x="286098" y="131525"/>
                  <a:pt x="275782" y="130309"/>
                </a:cubicBezTo>
                <a:lnTo>
                  <a:pt x="276183" y="127106"/>
                </a:lnTo>
                <a:cubicBezTo>
                  <a:pt x="285405" y="128184"/>
                  <a:pt x="294478" y="124281"/>
                  <a:pt x="299730" y="116974"/>
                </a:cubicBezTo>
                <a:lnTo>
                  <a:pt x="300207" y="116045"/>
                </a:lnTo>
                <a:cubicBezTo>
                  <a:pt x="300079" y="107222"/>
                  <a:pt x="295342" y="98867"/>
                  <a:pt x="287259" y="93880"/>
                </a:cubicBezTo>
                <a:cubicBezTo>
                  <a:pt x="284295" y="92051"/>
                  <a:pt x="281129" y="90828"/>
                  <a:pt x="277855" y="90561"/>
                </a:cubicBezTo>
                <a:cubicBezTo>
                  <a:pt x="271916" y="104194"/>
                  <a:pt x="259881" y="112708"/>
                  <a:pt x="248172" y="111695"/>
                </a:cubicBezTo>
                <a:cubicBezTo>
                  <a:pt x="248002" y="114741"/>
                  <a:pt x="246936" y="117719"/>
                  <a:pt x="245089" y="120348"/>
                </a:cubicBezTo>
                <a:cubicBezTo>
                  <a:pt x="241307" y="125729"/>
                  <a:pt x="234825" y="128827"/>
                  <a:pt x="228007" y="128511"/>
                </a:cubicBezTo>
                <a:lnTo>
                  <a:pt x="228158" y="125380"/>
                </a:lnTo>
                <a:cubicBezTo>
                  <a:pt x="233848" y="125642"/>
                  <a:pt x="239262" y="123097"/>
                  <a:pt x="242439" y="118667"/>
                </a:cubicBezTo>
                <a:cubicBezTo>
                  <a:pt x="244071" y="116391"/>
                  <a:pt x="244987" y="113796"/>
                  <a:pt x="245116" y="111152"/>
                </a:cubicBezTo>
                <a:lnTo>
                  <a:pt x="243716" y="110904"/>
                </a:lnTo>
                <a:lnTo>
                  <a:pt x="244539" y="108155"/>
                </a:lnTo>
                <a:cubicBezTo>
                  <a:pt x="244792" y="106166"/>
                  <a:pt x="244131" y="104285"/>
                  <a:pt x="243078" y="102544"/>
                </a:cubicBezTo>
                <a:cubicBezTo>
                  <a:pt x="240257" y="97875"/>
                  <a:pt x="235048" y="94922"/>
                  <a:pt x="229344" y="94755"/>
                </a:cubicBezTo>
                <a:lnTo>
                  <a:pt x="229436" y="91621"/>
                </a:lnTo>
                <a:cubicBezTo>
                  <a:pt x="236268" y="91821"/>
                  <a:pt x="242499" y="95409"/>
                  <a:pt x="245850" y="101072"/>
                </a:cubicBezTo>
                <a:cubicBezTo>
                  <a:pt x="247129" y="103235"/>
                  <a:pt x="247915" y="105575"/>
                  <a:pt x="248037" y="107973"/>
                </a:cubicBezTo>
                <a:cubicBezTo>
                  <a:pt x="258268" y="109553"/>
                  <a:pt x="268981" y="102051"/>
                  <a:pt x="274232" y="89778"/>
                </a:cubicBezTo>
                <a:cubicBezTo>
                  <a:pt x="278708" y="77339"/>
                  <a:pt x="274020" y="63056"/>
                  <a:pt x="262316" y="55834"/>
                </a:cubicBezTo>
                <a:cubicBezTo>
                  <a:pt x="257734" y="53007"/>
                  <a:pt x="252666" y="51626"/>
                  <a:pt x="247691" y="52231"/>
                </a:cubicBezTo>
                <a:cubicBezTo>
                  <a:pt x="248705" y="60913"/>
                  <a:pt x="245967" y="69020"/>
                  <a:pt x="239739" y="74185"/>
                </a:cubicBezTo>
                <a:lnTo>
                  <a:pt x="237649" y="71664"/>
                </a:lnTo>
                <a:cubicBezTo>
                  <a:pt x="244579" y="65918"/>
                  <a:pt x="246481" y="55888"/>
                  <a:pt x="243151" y="45920"/>
                </a:cubicBezTo>
                <a:cubicBezTo>
                  <a:pt x="241194" y="40124"/>
                  <a:pt x="237183" y="35004"/>
                  <a:pt x="231542" y="31523"/>
                </a:cubicBezTo>
                <a:cubicBezTo>
                  <a:pt x="221392" y="25261"/>
                  <a:pt x="208864" y="26095"/>
                  <a:pt x="199763" y="32668"/>
                </a:cubicBezTo>
                <a:lnTo>
                  <a:pt x="194721" y="27952"/>
                </a:lnTo>
                <a:cubicBezTo>
                  <a:pt x="189842" y="24941"/>
                  <a:pt x="184271" y="23995"/>
                  <a:pt x="179076" y="24908"/>
                </a:cubicBezTo>
                <a:close/>
                <a:moveTo>
                  <a:pt x="190632" y="62"/>
                </a:moveTo>
                <a:cubicBezTo>
                  <a:pt x="300121" y="2329"/>
                  <a:pt x="391248" y="125645"/>
                  <a:pt x="309641" y="225160"/>
                </a:cubicBezTo>
                <a:cubicBezTo>
                  <a:pt x="282892" y="251229"/>
                  <a:pt x="279266" y="288859"/>
                  <a:pt x="302841" y="374772"/>
                </a:cubicBezTo>
                <a:lnTo>
                  <a:pt x="121266" y="376812"/>
                </a:lnTo>
                <a:lnTo>
                  <a:pt x="109025" y="322355"/>
                </a:lnTo>
                <a:cubicBezTo>
                  <a:pt x="76580" y="333165"/>
                  <a:pt x="40716" y="329924"/>
                  <a:pt x="28778" y="318327"/>
                </a:cubicBezTo>
                <a:cubicBezTo>
                  <a:pt x="22923" y="311868"/>
                  <a:pt x="25422" y="291738"/>
                  <a:pt x="32859" y="276164"/>
                </a:cubicBezTo>
                <a:cubicBezTo>
                  <a:pt x="35235" y="270344"/>
                  <a:pt x="23179" y="268321"/>
                  <a:pt x="20618" y="259843"/>
                </a:cubicBezTo>
                <a:cubicBezTo>
                  <a:pt x="19440" y="251965"/>
                  <a:pt x="27377" y="251682"/>
                  <a:pt x="30757" y="247602"/>
                </a:cubicBezTo>
                <a:lnTo>
                  <a:pt x="18516" y="238938"/>
                </a:lnTo>
                <a:cubicBezTo>
                  <a:pt x="12669" y="232923"/>
                  <a:pt x="25811" y="221592"/>
                  <a:pt x="29458" y="212919"/>
                </a:cubicBezTo>
                <a:cubicBezTo>
                  <a:pt x="16679" y="208924"/>
                  <a:pt x="7006" y="203466"/>
                  <a:pt x="307" y="196983"/>
                </a:cubicBezTo>
                <a:cubicBezTo>
                  <a:pt x="-2572" y="186228"/>
                  <a:pt x="15339" y="171234"/>
                  <a:pt x="31089" y="151672"/>
                </a:cubicBezTo>
                <a:cubicBezTo>
                  <a:pt x="47602" y="132201"/>
                  <a:pt x="33821" y="117353"/>
                  <a:pt x="46470" y="75544"/>
                </a:cubicBezTo>
                <a:cubicBezTo>
                  <a:pt x="66559" y="23813"/>
                  <a:pt x="114124" y="-1423"/>
                  <a:pt x="190632" y="62"/>
                </a:cubicBezTo>
                <a:close/>
              </a:path>
            </a:pathLst>
          </a:custGeom>
          <a:solidFill>
            <a:srgbClr val="196B24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36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4057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48" grpId="0"/>
      <p:bldP spid="49" grpId="0"/>
      <p:bldP spid="50" grpId="0"/>
      <p:bldP spid="52" grpId="0"/>
      <p:bldP spid="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43C733-B902-D2E2-99DB-14E7F8C822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519E88-935F-7D4F-B0E2-C79BF691D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5100" y="365126"/>
            <a:ext cx="8811396" cy="681076"/>
          </a:xfrm>
        </p:spPr>
        <p:txBody>
          <a:bodyPr>
            <a:normAutofit/>
          </a:bodyPr>
          <a:lstStyle/>
          <a:p>
            <a:pPr algn="l"/>
            <a:r>
              <a:rPr lang="fr-FR" sz="4000" dirty="0"/>
              <a:t>Compétences développées</a:t>
            </a:r>
          </a:p>
        </p:txBody>
      </p:sp>
      <p:pic>
        <p:nvPicPr>
          <p:cNvPr id="23" name="Image 22">
            <a:extLst>
              <a:ext uri="{FF2B5EF4-FFF2-40B4-BE49-F238E27FC236}">
                <a16:creationId xmlns:a16="http://schemas.microsoft.com/office/drawing/2014/main" id="{850713A4-90D6-8AA4-9668-11D91852A5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5269" y="3399978"/>
            <a:ext cx="1650634" cy="113092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4" name="ZoneTexte 23">
            <a:extLst>
              <a:ext uri="{FF2B5EF4-FFF2-40B4-BE49-F238E27FC236}">
                <a16:creationId xmlns:a16="http://schemas.microsoft.com/office/drawing/2014/main" id="{666BB46D-C77B-B8C6-1534-EC4E94B6678E}"/>
              </a:ext>
            </a:extLst>
          </p:cNvPr>
          <p:cNvSpPr txBox="1"/>
          <p:nvPr/>
        </p:nvSpPr>
        <p:spPr>
          <a:xfrm>
            <a:off x="549316" y="2331104"/>
            <a:ext cx="51585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Identifier et analyser </a:t>
            </a:r>
            <a:r>
              <a:rPr lang="fr-FR" b="1" dirty="0">
                <a:solidFill>
                  <a:srgbClr val="156082"/>
                </a:solidFill>
                <a:latin typeface="Aptos" panose="02110004020202020204"/>
              </a:rPr>
              <a:t>un EIGS </a:t>
            </a: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(méthode ALARM)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Reconnaitre les </a:t>
            </a:r>
            <a:r>
              <a:rPr lang="fr-FR" b="1" dirty="0">
                <a:solidFill>
                  <a:srgbClr val="156082"/>
                </a:solidFill>
                <a:latin typeface="Aptos" panose="02110004020202020204"/>
              </a:rPr>
              <a:t>presqu’accidents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Expliquer l’importance des </a:t>
            </a:r>
            <a:r>
              <a:rPr lang="fr-FR" b="1" dirty="0">
                <a:solidFill>
                  <a:srgbClr val="156082"/>
                </a:solidFill>
                <a:latin typeface="Aptos" panose="02110004020202020204"/>
              </a:rPr>
              <a:t>déclarations</a:t>
            </a: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 (EIGS et Presqu’accident)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FA0FE0EF-4302-815E-5D3E-6208924663A9}"/>
              </a:ext>
            </a:extLst>
          </p:cNvPr>
          <p:cNvSpPr txBox="1"/>
          <p:nvPr/>
        </p:nvSpPr>
        <p:spPr>
          <a:xfrm>
            <a:off x="6955535" y="4738548"/>
            <a:ext cx="513531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  <a:defRPr sz="1800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Repérer des </a:t>
            </a:r>
            <a:r>
              <a:rPr lang="fr-FR" b="1" dirty="0">
                <a:solidFill>
                  <a:srgbClr val="4EA72E"/>
                </a:solidFill>
                <a:latin typeface="Aptos" panose="02110004020202020204"/>
              </a:rPr>
              <a:t>dysfonctionnements</a:t>
            </a:r>
            <a:r>
              <a:rPr lang="fr-FR" b="1" dirty="0">
                <a:solidFill>
                  <a:srgbClr val="0F9ED5"/>
                </a:solidFill>
                <a:latin typeface="Aptos" panose="02110004020202020204"/>
              </a:rPr>
              <a:t> </a:t>
            </a: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de communication interprofessionnelles (en interne et entre ville/ hôpital)</a:t>
            </a:r>
          </a:p>
          <a:p>
            <a:pPr marL="285750" indent="-285750">
              <a:buFont typeface="Wingdings" panose="05000000000000000000" pitchFamily="2" charset="2"/>
              <a:buChar char="ü"/>
              <a:defRPr sz="1800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Décrire les </a:t>
            </a:r>
            <a:r>
              <a:rPr lang="fr-FR" b="1" dirty="0">
                <a:solidFill>
                  <a:srgbClr val="4EA72E"/>
                </a:solidFill>
                <a:latin typeface="Aptos" panose="02110004020202020204"/>
              </a:rPr>
              <a:t>conséquences des défauts de communication</a:t>
            </a:r>
            <a:r>
              <a:rPr lang="fr-FR" b="1" dirty="0">
                <a:solidFill>
                  <a:prstClr val="black"/>
                </a:solidFill>
                <a:latin typeface="Aptos" panose="02110004020202020204"/>
              </a:rPr>
              <a:t> </a:t>
            </a: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sur la qualité et la sécurité des soins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785208BE-5EBE-579A-33B2-946D16990FBC}"/>
              </a:ext>
            </a:extLst>
          </p:cNvPr>
          <p:cNvSpPr txBox="1"/>
          <p:nvPr/>
        </p:nvSpPr>
        <p:spPr>
          <a:xfrm>
            <a:off x="101155" y="4541565"/>
            <a:ext cx="6524289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Gérer les situations à risque </a:t>
            </a:r>
            <a:r>
              <a:rPr lang="fr-FR" dirty="0">
                <a:solidFill>
                  <a:srgbClr val="0F9ED5"/>
                </a:solidFill>
                <a:latin typeface="Aptos" panose="02110004020202020204"/>
              </a:rPr>
              <a:t>d’erreur d’identité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Détecter, analyser le fonctionnement des mesures barrières (</a:t>
            </a:r>
            <a:r>
              <a:rPr lang="fr-FR" dirty="0">
                <a:solidFill>
                  <a:srgbClr val="0F9ED5"/>
                </a:solidFill>
                <a:latin typeface="Aptos" panose="02110004020202020204"/>
              </a:rPr>
              <a:t>double contrôle, 5B, conciliation, bonnes pratiques d’administration</a:t>
            </a: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Identifier, comprendre les situations à risque d’iatrogénie (</a:t>
            </a:r>
            <a:r>
              <a:rPr lang="fr-FR" dirty="0">
                <a:solidFill>
                  <a:srgbClr val="0F9ED5"/>
                </a:solidFill>
                <a:latin typeface="Aptos" panose="02110004020202020204"/>
              </a:rPr>
              <a:t>Neuroleptiques à action prolongée LP, traitement personnel, ruptures</a:t>
            </a: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)</a:t>
            </a:r>
            <a:endParaRPr lang="fr-FR" dirty="0">
              <a:solidFill>
                <a:srgbClr val="4EA72E"/>
              </a:solidFill>
              <a:latin typeface="Aptos" panose="02110004020202020204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29F29E96-85D2-08DA-4F4F-4B3A6501FEDE}"/>
              </a:ext>
            </a:extLst>
          </p:cNvPr>
          <p:cNvSpPr txBox="1"/>
          <p:nvPr/>
        </p:nvSpPr>
        <p:spPr>
          <a:xfrm>
            <a:off x="6645455" y="1956104"/>
            <a:ext cx="533856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Identifier les caractéristiques cliniques et psychosociales d’un patient souffrant </a:t>
            </a:r>
            <a:r>
              <a:rPr lang="fr-FR" b="1" dirty="0">
                <a:solidFill>
                  <a:srgbClr val="196B24"/>
                </a:solidFill>
                <a:latin typeface="Aptos" panose="02110004020202020204"/>
              </a:rPr>
              <a:t>de schizophrénie 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Adopter des pratiques respectueuses et </a:t>
            </a:r>
            <a:r>
              <a:rPr lang="fr-FR" b="1" dirty="0">
                <a:solidFill>
                  <a:srgbClr val="196B24"/>
                </a:solidFill>
                <a:latin typeface="Aptos" panose="02110004020202020204"/>
              </a:rPr>
              <a:t>non stigmatisantes </a:t>
            </a: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et connaitre les outils de prévention (</a:t>
            </a:r>
            <a:r>
              <a:rPr lang="fr-FR" b="1" dirty="0">
                <a:solidFill>
                  <a:srgbClr val="196B24"/>
                </a:solidFill>
                <a:latin typeface="Aptos" panose="02110004020202020204"/>
              </a:rPr>
              <a:t>plan de prévention partagé</a:t>
            </a: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fr-FR" dirty="0">
                <a:solidFill>
                  <a:prstClr val="black"/>
                </a:solidFill>
                <a:latin typeface="Aptos" panose="02110004020202020204"/>
              </a:rPr>
              <a:t>Evaluer la </a:t>
            </a:r>
            <a:r>
              <a:rPr lang="fr-FR" b="1" dirty="0">
                <a:solidFill>
                  <a:srgbClr val="196B24"/>
                </a:solidFill>
                <a:latin typeface="Aptos" panose="02110004020202020204"/>
              </a:rPr>
              <a:t>gestion du risque suicidaire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fr-FR" dirty="0">
              <a:solidFill>
                <a:prstClr val="black"/>
              </a:solidFill>
              <a:latin typeface="Aptos" panose="02110004020202020204"/>
            </a:endParaRPr>
          </a:p>
        </p:txBody>
      </p:sp>
      <p:sp>
        <p:nvSpPr>
          <p:cNvPr id="28" name="Rectangle 7">
            <a:extLst>
              <a:ext uri="{FF2B5EF4-FFF2-40B4-BE49-F238E27FC236}">
                <a16:creationId xmlns:a16="http://schemas.microsoft.com/office/drawing/2014/main" id="{50ACE570-6241-64D6-41CC-D1DC21BD3144}"/>
              </a:ext>
            </a:extLst>
          </p:cNvPr>
          <p:cNvSpPr/>
          <p:nvPr/>
        </p:nvSpPr>
        <p:spPr>
          <a:xfrm rot="18900000">
            <a:off x="3006874" y="1757772"/>
            <a:ext cx="243479" cy="541007"/>
          </a:xfrm>
          <a:custGeom>
            <a:avLst/>
            <a:gdLst/>
            <a:ahLst/>
            <a:cxnLst/>
            <a:rect l="l" t="t" r="r" b="b"/>
            <a:pathLst>
              <a:path w="154109" h="343323">
                <a:moveTo>
                  <a:pt x="102909" y="313772"/>
                </a:moveTo>
                <a:lnTo>
                  <a:pt x="102909" y="328547"/>
                </a:lnTo>
                <a:cubicBezTo>
                  <a:pt x="102909" y="336708"/>
                  <a:pt x="96294" y="343322"/>
                  <a:pt x="88133" y="343323"/>
                </a:cubicBezTo>
                <a:lnTo>
                  <a:pt x="65975" y="343322"/>
                </a:lnTo>
                <a:cubicBezTo>
                  <a:pt x="57814" y="343322"/>
                  <a:pt x="51199" y="336708"/>
                  <a:pt x="51199" y="328547"/>
                </a:cubicBezTo>
                <a:cubicBezTo>
                  <a:pt x="51199" y="323622"/>
                  <a:pt x="51200" y="318696"/>
                  <a:pt x="51200" y="313771"/>
                </a:cubicBezTo>
                <a:close/>
                <a:moveTo>
                  <a:pt x="123327" y="15459"/>
                </a:moveTo>
                <a:cubicBezTo>
                  <a:pt x="141678" y="29245"/>
                  <a:pt x="152926" y="50497"/>
                  <a:pt x="154008" y="73425"/>
                </a:cubicBezTo>
                <a:cubicBezTo>
                  <a:pt x="155089" y="96353"/>
                  <a:pt x="145890" y="118568"/>
                  <a:pt x="128916" y="134021"/>
                </a:cubicBezTo>
                <a:lnTo>
                  <a:pt x="119294" y="123450"/>
                </a:lnTo>
                <a:cubicBezTo>
                  <a:pt x="133118" y="110865"/>
                  <a:pt x="140611" y="92772"/>
                  <a:pt x="139730" y="74098"/>
                </a:cubicBezTo>
                <a:cubicBezTo>
                  <a:pt x="138850" y="55424"/>
                  <a:pt x="129689" y="38115"/>
                  <a:pt x="114743" y="26887"/>
                </a:cubicBezTo>
                <a:close/>
                <a:moveTo>
                  <a:pt x="136698" y="17411"/>
                </a:moveTo>
                <a:cubicBezTo>
                  <a:pt x="103758" y="-15529"/>
                  <a:pt x="50351" y="-15529"/>
                  <a:pt x="17412" y="17411"/>
                </a:cubicBezTo>
                <a:cubicBezTo>
                  <a:pt x="-15528" y="50351"/>
                  <a:pt x="-15528" y="103757"/>
                  <a:pt x="17412" y="136697"/>
                </a:cubicBezTo>
                <a:cubicBezTo>
                  <a:pt x="50351" y="169637"/>
                  <a:pt x="103758" y="169637"/>
                  <a:pt x="136698" y="136697"/>
                </a:cubicBezTo>
                <a:cubicBezTo>
                  <a:pt x="169637" y="103757"/>
                  <a:pt x="169637" y="50351"/>
                  <a:pt x="136698" y="17411"/>
                </a:cubicBezTo>
                <a:close/>
                <a:moveTo>
                  <a:pt x="154109" y="0"/>
                </a:moveTo>
                <a:cubicBezTo>
                  <a:pt x="196665" y="42556"/>
                  <a:pt x="196665" y="111552"/>
                  <a:pt x="154109" y="154108"/>
                </a:cubicBezTo>
                <a:cubicBezTo>
                  <a:pt x="139576" y="168641"/>
                  <a:pt x="121959" y="178211"/>
                  <a:pt x="102912" y="180994"/>
                </a:cubicBezTo>
                <a:lnTo>
                  <a:pt x="102912" y="308310"/>
                </a:lnTo>
                <a:lnTo>
                  <a:pt x="51197" y="308310"/>
                </a:lnTo>
                <a:lnTo>
                  <a:pt x="51197" y="180994"/>
                </a:lnTo>
                <a:cubicBezTo>
                  <a:pt x="32150" y="178211"/>
                  <a:pt x="14534" y="168641"/>
                  <a:pt x="0" y="154108"/>
                </a:cubicBezTo>
                <a:cubicBezTo>
                  <a:pt x="-42555" y="111552"/>
                  <a:pt x="-42555" y="42556"/>
                  <a:pt x="0" y="0"/>
                </a:cubicBezTo>
                <a:cubicBezTo>
                  <a:pt x="42556" y="-42556"/>
                  <a:pt x="111553" y="-42556"/>
                  <a:pt x="154109" y="0"/>
                </a:cubicBezTo>
                <a:close/>
              </a:path>
            </a:pathLst>
          </a:custGeom>
          <a:solidFill>
            <a:srgbClr val="156082"/>
          </a:solidFill>
          <a:ln w="19050" cap="flat" cmpd="sng" algn="ctr">
            <a:noFill/>
            <a:prstDash val="solid"/>
            <a:miter lim="800000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9" name="Freeform 11">
            <a:extLst>
              <a:ext uri="{FF2B5EF4-FFF2-40B4-BE49-F238E27FC236}">
                <a16:creationId xmlns:a16="http://schemas.microsoft.com/office/drawing/2014/main" id="{7100D206-9932-7488-8990-37CCC7C7E26D}"/>
              </a:ext>
            </a:extLst>
          </p:cNvPr>
          <p:cNvSpPr>
            <a:spLocks noEditPoints="1"/>
          </p:cNvSpPr>
          <p:nvPr/>
        </p:nvSpPr>
        <p:spPr bwMode="auto">
          <a:xfrm>
            <a:off x="2820145" y="3959579"/>
            <a:ext cx="469616" cy="472636"/>
          </a:xfrm>
          <a:custGeom>
            <a:avLst/>
            <a:gdLst>
              <a:gd name="T0" fmla="*/ 48626 w 238"/>
              <a:gd name="T1" fmla="*/ 343407 h 238"/>
              <a:gd name="T2" fmla="*/ 43763 w 238"/>
              <a:gd name="T3" fmla="*/ 338524 h 238"/>
              <a:gd name="T4" fmla="*/ 43763 w 238"/>
              <a:gd name="T5" fmla="*/ 177400 h 238"/>
              <a:gd name="T6" fmla="*/ 176673 w 238"/>
              <a:gd name="T7" fmla="*/ 43943 h 238"/>
              <a:gd name="T8" fmla="*/ 337137 w 238"/>
              <a:gd name="T9" fmla="*/ 43943 h 238"/>
              <a:gd name="T10" fmla="*/ 342000 w 238"/>
              <a:gd name="T11" fmla="*/ 48826 h 238"/>
              <a:gd name="T12" fmla="*/ 342000 w 238"/>
              <a:gd name="T13" fmla="*/ 209950 h 238"/>
              <a:gd name="T14" fmla="*/ 209090 w 238"/>
              <a:gd name="T15" fmla="*/ 343407 h 238"/>
              <a:gd name="T16" fmla="*/ 48626 w 238"/>
              <a:gd name="T17" fmla="*/ 343407 h 238"/>
              <a:gd name="T18" fmla="*/ 247991 w 238"/>
              <a:gd name="T19" fmla="*/ 249011 h 238"/>
              <a:gd name="T20" fmla="*/ 137773 w 238"/>
              <a:gd name="T21" fmla="*/ 138339 h 238"/>
              <a:gd name="T22" fmla="*/ 71318 w 238"/>
              <a:gd name="T23" fmla="*/ 205068 h 238"/>
              <a:gd name="T24" fmla="*/ 71318 w 238"/>
              <a:gd name="T25" fmla="*/ 310857 h 238"/>
              <a:gd name="T26" fmla="*/ 76180 w 238"/>
              <a:gd name="T27" fmla="*/ 315739 h 238"/>
              <a:gd name="T28" fmla="*/ 181536 w 238"/>
              <a:gd name="T29" fmla="*/ 315739 h 238"/>
              <a:gd name="T30" fmla="*/ 247991 w 238"/>
              <a:gd name="T31" fmla="*/ 249011 h 238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0" t="0" r="r" b="b"/>
            <a:pathLst>
              <a:path w="238" h="238">
                <a:moveTo>
                  <a:pt x="30" y="211"/>
                </a:moveTo>
                <a:cubicBezTo>
                  <a:pt x="27" y="208"/>
                  <a:pt x="27" y="208"/>
                  <a:pt x="27" y="208"/>
                </a:cubicBezTo>
                <a:cubicBezTo>
                  <a:pt x="0" y="181"/>
                  <a:pt x="0" y="136"/>
                  <a:pt x="27" y="109"/>
                </a:cubicBezTo>
                <a:cubicBezTo>
                  <a:pt x="109" y="27"/>
                  <a:pt x="109" y="27"/>
                  <a:pt x="109" y="27"/>
                </a:cubicBezTo>
                <a:cubicBezTo>
                  <a:pt x="136" y="0"/>
                  <a:pt x="181" y="0"/>
                  <a:pt x="208" y="27"/>
                </a:cubicBezTo>
                <a:cubicBezTo>
                  <a:pt x="211" y="30"/>
                  <a:pt x="211" y="30"/>
                  <a:pt x="211" y="30"/>
                </a:cubicBezTo>
                <a:cubicBezTo>
                  <a:pt x="238" y="57"/>
                  <a:pt x="238" y="102"/>
                  <a:pt x="211" y="129"/>
                </a:cubicBezTo>
                <a:cubicBezTo>
                  <a:pt x="129" y="211"/>
                  <a:pt x="129" y="211"/>
                  <a:pt x="129" y="211"/>
                </a:cubicBezTo>
                <a:cubicBezTo>
                  <a:pt x="102" y="238"/>
                  <a:pt x="57" y="238"/>
                  <a:pt x="30" y="211"/>
                </a:cubicBezTo>
                <a:moveTo>
                  <a:pt x="153" y="153"/>
                </a:moveTo>
                <a:cubicBezTo>
                  <a:pt x="85" y="85"/>
                  <a:pt x="85" y="85"/>
                  <a:pt x="85" y="85"/>
                </a:cubicBezTo>
                <a:cubicBezTo>
                  <a:pt x="44" y="126"/>
                  <a:pt x="44" y="126"/>
                  <a:pt x="44" y="126"/>
                </a:cubicBezTo>
                <a:cubicBezTo>
                  <a:pt x="26" y="144"/>
                  <a:pt x="26" y="173"/>
                  <a:pt x="44" y="191"/>
                </a:cubicBezTo>
                <a:cubicBezTo>
                  <a:pt x="47" y="194"/>
                  <a:pt x="47" y="194"/>
                  <a:pt x="47" y="194"/>
                </a:cubicBezTo>
                <a:cubicBezTo>
                  <a:pt x="65" y="212"/>
                  <a:pt x="94" y="212"/>
                  <a:pt x="112" y="194"/>
                </a:cubicBezTo>
                <a:lnTo>
                  <a:pt x="153" y="153"/>
                </a:lnTo>
                <a:close/>
              </a:path>
            </a:pathLst>
          </a:custGeom>
          <a:solidFill>
            <a:srgbClr val="46B1E1"/>
          </a:solidFill>
          <a:ln>
            <a:noFill/>
          </a:ln>
        </p:spPr>
        <p:txBody>
          <a:bodyPr/>
          <a:lstStyle/>
          <a:p>
            <a:endParaRPr lang="fr-FR">
              <a:solidFill>
                <a:prstClr val="black"/>
              </a:solidFill>
              <a:latin typeface="Aptos" panose="02110004020202020204"/>
            </a:endParaRPr>
          </a:p>
        </p:txBody>
      </p:sp>
      <p:grpSp>
        <p:nvGrpSpPr>
          <p:cNvPr id="30" name="Group 159">
            <a:extLst>
              <a:ext uri="{FF2B5EF4-FFF2-40B4-BE49-F238E27FC236}">
                <a16:creationId xmlns:a16="http://schemas.microsoft.com/office/drawing/2014/main" id="{033565EC-E9A7-4F64-812A-9EE5FFB4263B}"/>
              </a:ext>
            </a:extLst>
          </p:cNvPr>
          <p:cNvGrpSpPr/>
          <p:nvPr/>
        </p:nvGrpSpPr>
        <p:grpSpPr>
          <a:xfrm>
            <a:off x="8381027" y="4310667"/>
            <a:ext cx="405003" cy="401466"/>
            <a:chOff x="704850" y="2703513"/>
            <a:chExt cx="363538" cy="360363"/>
          </a:xfrm>
          <a:solidFill>
            <a:srgbClr val="4EA72E"/>
          </a:solidFill>
        </p:grpSpPr>
        <p:sp>
          <p:nvSpPr>
            <p:cNvPr id="31" name="Freeform 117">
              <a:extLst>
                <a:ext uri="{FF2B5EF4-FFF2-40B4-BE49-F238E27FC236}">
                  <a16:creationId xmlns:a16="http://schemas.microsoft.com/office/drawing/2014/main" id="{F61D6EDD-2CCE-7881-5819-E48B2EDAF21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03288" y="2751138"/>
              <a:ext cx="117475" cy="117475"/>
            </a:xfrm>
            <a:custGeom>
              <a:avLst/>
              <a:gdLst/>
              <a:ahLst/>
              <a:cxnLst>
                <a:cxn ang="0">
                  <a:pos x="36" y="38"/>
                </a:cxn>
                <a:cxn ang="0">
                  <a:pos x="36" y="38"/>
                </a:cxn>
                <a:cxn ang="0">
                  <a:pos x="38" y="40"/>
                </a:cxn>
                <a:cxn ang="0">
                  <a:pos x="40" y="38"/>
                </a:cxn>
                <a:cxn ang="0">
                  <a:pos x="40" y="38"/>
                </a:cxn>
                <a:cxn ang="0">
                  <a:pos x="2" y="0"/>
                </a:cxn>
                <a:cxn ang="0">
                  <a:pos x="2" y="0"/>
                </a:cxn>
                <a:cxn ang="0">
                  <a:pos x="0" y="1"/>
                </a:cxn>
                <a:cxn ang="0">
                  <a:pos x="2" y="3"/>
                </a:cxn>
                <a:cxn ang="0">
                  <a:pos x="2" y="3"/>
                </a:cxn>
                <a:cxn ang="0">
                  <a:pos x="36" y="38"/>
                </a:cxn>
                <a:cxn ang="0">
                  <a:pos x="36" y="38"/>
                </a:cxn>
                <a:cxn ang="0">
                  <a:pos x="36" y="38"/>
                </a:cxn>
              </a:cxnLst>
              <a:rect l="0" t="0" r="r" b="b"/>
              <a:pathLst>
                <a:path w="40" h="40">
                  <a:moveTo>
                    <a:pt x="36" y="38"/>
                  </a:moveTo>
                  <a:cubicBezTo>
                    <a:pt x="36" y="38"/>
                    <a:pt x="36" y="38"/>
                    <a:pt x="36" y="38"/>
                  </a:cubicBezTo>
                  <a:cubicBezTo>
                    <a:pt x="36" y="39"/>
                    <a:pt x="37" y="40"/>
                    <a:pt x="38" y="40"/>
                  </a:cubicBezTo>
                  <a:cubicBezTo>
                    <a:pt x="39" y="40"/>
                    <a:pt x="40" y="39"/>
                    <a:pt x="40" y="38"/>
                  </a:cubicBezTo>
                  <a:cubicBezTo>
                    <a:pt x="40" y="38"/>
                    <a:pt x="40" y="38"/>
                    <a:pt x="40" y="38"/>
                  </a:cubicBezTo>
                  <a:cubicBezTo>
                    <a:pt x="40" y="17"/>
                    <a:pt x="23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3"/>
                    <a:pt x="1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1" y="3"/>
                    <a:pt x="36" y="19"/>
                    <a:pt x="36" y="38"/>
                  </a:cubicBezTo>
                  <a:close/>
                  <a:moveTo>
                    <a:pt x="36" y="38"/>
                  </a:moveTo>
                  <a:cubicBezTo>
                    <a:pt x="36" y="38"/>
                    <a:pt x="36" y="38"/>
                    <a:pt x="36" y="38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Aptos" panose="02110004020202020204"/>
              </a:endParaRPr>
            </a:p>
          </p:txBody>
        </p:sp>
        <p:sp>
          <p:nvSpPr>
            <p:cNvPr id="32" name="Freeform 118">
              <a:extLst>
                <a:ext uri="{FF2B5EF4-FFF2-40B4-BE49-F238E27FC236}">
                  <a16:creationId xmlns:a16="http://schemas.microsoft.com/office/drawing/2014/main" id="{14FA4860-1EB0-00BB-EC77-074D5B6602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04850" y="2703513"/>
              <a:ext cx="363538" cy="360363"/>
            </a:xfrm>
            <a:custGeom>
              <a:avLst/>
              <a:gdLst/>
              <a:ahLst/>
              <a:cxnLst>
                <a:cxn ang="0">
                  <a:pos x="36" y="4"/>
                </a:cxn>
                <a:cxn ang="0">
                  <a:pos x="28" y="0"/>
                </a:cxn>
                <a:cxn ang="0">
                  <a:pos x="23" y="1"/>
                </a:cxn>
                <a:cxn ang="0">
                  <a:pos x="16" y="12"/>
                </a:cxn>
                <a:cxn ang="0">
                  <a:pos x="16" y="64"/>
                </a:cxn>
                <a:cxn ang="0">
                  <a:pos x="4" y="76"/>
                </a:cxn>
                <a:cxn ang="0">
                  <a:pos x="4" y="93"/>
                </a:cxn>
                <a:cxn ang="0">
                  <a:pos x="31" y="120"/>
                </a:cxn>
                <a:cxn ang="0">
                  <a:pos x="39" y="123"/>
                </a:cxn>
                <a:cxn ang="0">
                  <a:pos x="47" y="120"/>
                </a:cxn>
                <a:cxn ang="0">
                  <a:pos x="59" y="108"/>
                </a:cxn>
                <a:cxn ang="0">
                  <a:pos x="112" y="108"/>
                </a:cxn>
                <a:cxn ang="0">
                  <a:pos x="123" y="100"/>
                </a:cxn>
                <a:cxn ang="0">
                  <a:pos x="120" y="88"/>
                </a:cxn>
                <a:cxn ang="0">
                  <a:pos x="36" y="4"/>
                </a:cxn>
                <a:cxn ang="0">
                  <a:pos x="54" y="102"/>
                </a:cxn>
                <a:cxn ang="0">
                  <a:pos x="42" y="114"/>
                </a:cxn>
                <a:cxn ang="0">
                  <a:pos x="39" y="115"/>
                </a:cxn>
                <a:cxn ang="0">
                  <a:pos x="36" y="114"/>
                </a:cxn>
                <a:cxn ang="0">
                  <a:pos x="10" y="87"/>
                </a:cxn>
                <a:cxn ang="0">
                  <a:pos x="8" y="85"/>
                </a:cxn>
                <a:cxn ang="0">
                  <a:pos x="10" y="82"/>
                </a:cxn>
                <a:cxn ang="0">
                  <a:pos x="22" y="70"/>
                </a:cxn>
                <a:cxn ang="0">
                  <a:pos x="22" y="70"/>
                </a:cxn>
                <a:cxn ang="0">
                  <a:pos x="54" y="102"/>
                </a:cxn>
                <a:cxn ang="0">
                  <a:pos x="54" y="102"/>
                </a:cxn>
                <a:cxn ang="0">
                  <a:pos x="59" y="100"/>
                </a:cxn>
                <a:cxn ang="0">
                  <a:pos x="57" y="100"/>
                </a:cxn>
                <a:cxn ang="0">
                  <a:pos x="23" y="66"/>
                </a:cxn>
                <a:cxn ang="0">
                  <a:pos x="24" y="64"/>
                </a:cxn>
                <a:cxn ang="0">
                  <a:pos x="24" y="18"/>
                </a:cxn>
                <a:cxn ang="0">
                  <a:pos x="105" y="100"/>
                </a:cxn>
                <a:cxn ang="0">
                  <a:pos x="59" y="100"/>
                </a:cxn>
                <a:cxn ang="0">
                  <a:pos x="116" y="98"/>
                </a:cxn>
                <a:cxn ang="0">
                  <a:pos x="112" y="100"/>
                </a:cxn>
                <a:cxn ang="0">
                  <a:pos x="111" y="100"/>
                </a:cxn>
                <a:cxn ang="0">
                  <a:pos x="24" y="13"/>
                </a:cxn>
                <a:cxn ang="0">
                  <a:pos x="24" y="12"/>
                </a:cxn>
                <a:cxn ang="0">
                  <a:pos x="26" y="8"/>
                </a:cxn>
                <a:cxn ang="0">
                  <a:pos x="28" y="8"/>
                </a:cxn>
                <a:cxn ang="0">
                  <a:pos x="30" y="9"/>
                </a:cxn>
                <a:cxn ang="0">
                  <a:pos x="115" y="93"/>
                </a:cxn>
                <a:cxn ang="0">
                  <a:pos x="116" y="98"/>
                </a:cxn>
                <a:cxn ang="0">
                  <a:pos x="116" y="98"/>
                </a:cxn>
                <a:cxn ang="0">
                  <a:pos x="116" y="98"/>
                </a:cxn>
              </a:cxnLst>
              <a:rect l="0" t="0" r="r" b="b"/>
              <a:pathLst>
                <a:path w="124" h="123">
                  <a:moveTo>
                    <a:pt x="36" y="4"/>
                  </a:moveTo>
                  <a:cubicBezTo>
                    <a:pt x="34" y="1"/>
                    <a:pt x="31" y="0"/>
                    <a:pt x="28" y="0"/>
                  </a:cubicBezTo>
                  <a:cubicBezTo>
                    <a:pt x="26" y="0"/>
                    <a:pt x="25" y="0"/>
                    <a:pt x="23" y="1"/>
                  </a:cubicBezTo>
                  <a:cubicBezTo>
                    <a:pt x="19" y="3"/>
                    <a:pt x="16" y="7"/>
                    <a:pt x="16" y="12"/>
                  </a:cubicBezTo>
                  <a:cubicBezTo>
                    <a:pt x="16" y="64"/>
                    <a:pt x="16" y="64"/>
                    <a:pt x="16" y="64"/>
                  </a:cubicBezTo>
                  <a:cubicBezTo>
                    <a:pt x="4" y="76"/>
                    <a:pt x="4" y="76"/>
                    <a:pt x="4" y="76"/>
                  </a:cubicBezTo>
                  <a:cubicBezTo>
                    <a:pt x="0" y="81"/>
                    <a:pt x="0" y="88"/>
                    <a:pt x="4" y="93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3" y="122"/>
                    <a:pt x="36" y="123"/>
                    <a:pt x="39" y="123"/>
                  </a:cubicBezTo>
                  <a:cubicBezTo>
                    <a:pt x="42" y="123"/>
                    <a:pt x="45" y="122"/>
                    <a:pt x="47" y="120"/>
                  </a:cubicBezTo>
                  <a:cubicBezTo>
                    <a:pt x="59" y="108"/>
                    <a:pt x="59" y="108"/>
                    <a:pt x="59" y="108"/>
                  </a:cubicBezTo>
                  <a:cubicBezTo>
                    <a:pt x="112" y="108"/>
                    <a:pt x="112" y="108"/>
                    <a:pt x="112" y="108"/>
                  </a:cubicBezTo>
                  <a:cubicBezTo>
                    <a:pt x="117" y="108"/>
                    <a:pt x="121" y="105"/>
                    <a:pt x="123" y="100"/>
                  </a:cubicBezTo>
                  <a:cubicBezTo>
                    <a:pt x="124" y="96"/>
                    <a:pt x="123" y="91"/>
                    <a:pt x="120" y="88"/>
                  </a:cubicBezTo>
                  <a:lnTo>
                    <a:pt x="36" y="4"/>
                  </a:lnTo>
                  <a:close/>
                  <a:moveTo>
                    <a:pt x="54" y="102"/>
                  </a:moveTo>
                  <a:cubicBezTo>
                    <a:pt x="42" y="114"/>
                    <a:pt x="42" y="114"/>
                    <a:pt x="42" y="114"/>
                  </a:cubicBezTo>
                  <a:cubicBezTo>
                    <a:pt x="41" y="115"/>
                    <a:pt x="40" y="115"/>
                    <a:pt x="39" y="115"/>
                  </a:cubicBezTo>
                  <a:cubicBezTo>
                    <a:pt x="39" y="115"/>
                    <a:pt x="37" y="115"/>
                    <a:pt x="36" y="114"/>
                  </a:cubicBezTo>
                  <a:cubicBezTo>
                    <a:pt x="10" y="87"/>
                    <a:pt x="10" y="87"/>
                    <a:pt x="10" y="87"/>
                  </a:cubicBezTo>
                  <a:cubicBezTo>
                    <a:pt x="9" y="86"/>
                    <a:pt x="8" y="85"/>
                    <a:pt x="8" y="85"/>
                  </a:cubicBezTo>
                  <a:cubicBezTo>
                    <a:pt x="8" y="84"/>
                    <a:pt x="9" y="83"/>
                    <a:pt x="10" y="82"/>
                  </a:cubicBezTo>
                  <a:cubicBezTo>
                    <a:pt x="22" y="70"/>
                    <a:pt x="22" y="70"/>
                    <a:pt x="22" y="70"/>
                  </a:cubicBezTo>
                  <a:cubicBezTo>
                    <a:pt x="22" y="70"/>
                    <a:pt x="22" y="70"/>
                    <a:pt x="22" y="70"/>
                  </a:cubicBezTo>
                  <a:cubicBezTo>
                    <a:pt x="54" y="102"/>
                    <a:pt x="54" y="102"/>
                    <a:pt x="54" y="102"/>
                  </a:cubicBezTo>
                  <a:cubicBezTo>
                    <a:pt x="54" y="102"/>
                    <a:pt x="54" y="102"/>
                    <a:pt x="54" y="102"/>
                  </a:cubicBezTo>
                  <a:close/>
                  <a:moveTo>
                    <a:pt x="59" y="100"/>
                  </a:moveTo>
                  <a:cubicBezTo>
                    <a:pt x="59" y="100"/>
                    <a:pt x="58" y="100"/>
                    <a:pt x="57" y="100"/>
                  </a:cubicBezTo>
                  <a:cubicBezTo>
                    <a:pt x="23" y="66"/>
                    <a:pt x="23" y="66"/>
                    <a:pt x="23" y="66"/>
                  </a:cubicBezTo>
                  <a:cubicBezTo>
                    <a:pt x="24" y="66"/>
                    <a:pt x="24" y="65"/>
                    <a:pt x="24" y="64"/>
                  </a:cubicBezTo>
                  <a:cubicBezTo>
                    <a:pt x="24" y="18"/>
                    <a:pt x="24" y="18"/>
                    <a:pt x="24" y="18"/>
                  </a:cubicBezTo>
                  <a:cubicBezTo>
                    <a:pt x="105" y="100"/>
                    <a:pt x="105" y="100"/>
                    <a:pt x="105" y="100"/>
                  </a:cubicBezTo>
                  <a:lnTo>
                    <a:pt x="59" y="100"/>
                  </a:lnTo>
                  <a:close/>
                  <a:moveTo>
                    <a:pt x="116" y="98"/>
                  </a:moveTo>
                  <a:cubicBezTo>
                    <a:pt x="115" y="99"/>
                    <a:pt x="114" y="100"/>
                    <a:pt x="112" y="100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24" y="13"/>
                    <a:pt x="24" y="13"/>
                    <a:pt x="24" y="13"/>
                  </a:cubicBezTo>
                  <a:cubicBezTo>
                    <a:pt x="24" y="12"/>
                    <a:pt x="24" y="12"/>
                    <a:pt x="24" y="12"/>
                  </a:cubicBezTo>
                  <a:cubicBezTo>
                    <a:pt x="24" y="10"/>
                    <a:pt x="25" y="9"/>
                    <a:pt x="26" y="8"/>
                  </a:cubicBezTo>
                  <a:cubicBezTo>
                    <a:pt x="27" y="8"/>
                    <a:pt x="27" y="8"/>
                    <a:pt x="28" y="8"/>
                  </a:cubicBezTo>
                  <a:cubicBezTo>
                    <a:pt x="29" y="8"/>
                    <a:pt x="30" y="8"/>
                    <a:pt x="30" y="9"/>
                  </a:cubicBezTo>
                  <a:cubicBezTo>
                    <a:pt x="115" y="93"/>
                    <a:pt x="115" y="93"/>
                    <a:pt x="115" y="93"/>
                  </a:cubicBezTo>
                  <a:cubicBezTo>
                    <a:pt x="116" y="94"/>
                    <a:pt x="116" y="96"/>
                    <a:pt x="116" y="98"/>
                  </a:cubicBezTo>
                  <a:close/>
                  <a:moveTo>
                    <a:pt x="116" y="98"/>
                  </a:moveTo>
                  <a:cubicBezTo>
                    <a:pt x="116" y="98"/>
                    <a:pt x="116" y="98"/>
                    <a:pt x="116" y="98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Aptos" panose="02110004020202020204"/>
              </a:endParaRPr>
            </a:p>
          </p:txBody>
        </p:sp>
        <p:sp>
          <p:nvSpPr>
            <p:cNvPr id="33" name="Freeform 119">
              <a:extLst>
                <a:ext uri="{FF2B5EF4-FFF2-40B4-BE49-F238E27FC236}">
                  <a16:creationId xmlns:a16="http://schemas.microsoft.com/office/drawing/2014/main" id="{3523293C-EA1E-CF92-997C-C2D42A7EF52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98525" y="2703513"/>
              <a:ext cx="166688" cy="169863"/>
            </a:xfrm>
            <a:custGeom>
              <a:avLst/>
              <a:gdLst/>
              <a:ahLst/>
              <a:cxnLst>
                <a:cxn ang="0">
                  <a:pos x="4" y="8"/>
                </a:cxn>
                <a:cxn ang="0">
                  <a:pos x="4" y="8"/>
                </a:cxn>
                <a:cxn ang="0">
                  <a:pos x="50" y="54"/>
                </a:cxn>
                <a:cxn ang="0">
                  <a:pos x="54" y="58"/>
                </a:cxn>
                <a:cxn ang="0">
                  <a:pos x="57" y="54"/>
                </a:cxn>
                <a:cxn ang="0">
                  <a:pos x="57" y="54"/>
                </a:cxn>
                <a:cxn ang="0">
                  <a:pos x="4" y="0"/>
                </a:cxn>
                <a:cxn ang="0">
                  <a:pos x="4" y="0"/>
                </a:cxn>
                <a:cxn ang="0">
                  <a:pos x="0" y="4"/>
                </a:cxn>
                <a:cxn ang="0">
                  <a:pos x="4" y="8"/>
                </a:cxn>
                <a:cxn ang="0">
                  <a:pos x="4" y="8"/>
                </a:cxn>
                <a:cxn ang="0">
                  <a:pos x="4" y="8"/>
                </a:cxn>
              </a:cxnLst>
              <a:rect l="0" t="0" r="r" b="b"/>
              <a:pathLst>
                <a:path w="57" h="58">
                  <a:moveTo>
                    <a:pt x="4" y="8"/>
                  </a:moveTo>
                  <a:cubicBezTo>
                    <a:pt x="4" y="8"/>
                    <a:pt x="4" y="8"/>
                    <a:pt x="4" y="8"/>
                  </a:cubicBezTo>
                  <a:cubicBezTo>
                    <a:pt x="29" y="8"/>
                    <a:pt x="50" y="29"/>
                    <a:pt x="50" y="54"/>
                  </a:cubicBezTo>
                  <a:cubicBezTo>
                    <a:pt x="50" y="56"/>
                    <a:pt x="52" y="58"/>
                    <a:pt x="54" y="58"/>
                  </a:cubicBezTo>
                  <a:cubicBezTo>
                    <a:pt x="56" y="58"/>
                    <a:pt x="57" y="56"/>
                    <a:pt x="57" y="54"/>
                  </a:cubicBezTo>
                  <a:cubicBezTo>
                    <a:pt x="57" y="54"/>
                    <a:pt x="57" y="54"/>
                    <a:pt x="57" y="54"/>
                  </a:cubicBezTo>
                  <a:cubicBezTo>
                    <a:pt x="57" y="24"/>
                    <a:pt x="33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6"/>
                    <a:pt x="2" y="8"/>
                    <a:pt x="4" y="8"/>
                  </a:cubicBezTo>
                  <a:close/>
                  <a:moveTo>
                    <a:pt x="4" y="8"/>
                  </a:moveTo>
                  <a:cubicBezTo>
                    <a:pt x="4" y="8"/>
                    <a:pt x="4" y="8"/>
                    <a:pt x="4" y="8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Aptos" panose="02110004020202020204"/>
              </a:endParaRPr>
            </a:p>
          </p:txBody>
        </p:sp>
      </p:grpSp>
      <p:sp>
        <p:nvSpPr>
          <p:cNvPr id="34" name="Freeform 108">
            <a:extLst>
              <a:ext uri="{FF2B5EF4-FFF2-40B4-BE49-F238E27FC236}">
                <a16:creationId xmlns:a16="http://schemas.microsoft.com/office/drawing/2014/main" id="{79AEF45F-8166-A2F9-A3E9-0A74D4D01D7B}"/>
              </a:ext>
            </a:extLst>
          </p:cNvPr>
          <p:cNvSpPr/>
          <p:nvPr/>
        </p:nvSpPr>
        <p:spPr>
          <a:xfrm>
            <a:off x="8402820" y="1555476"/>
            <a:ext cx="383210" cy="390882"/>
          </a:xfrm>
          <a:custGeom>
            <a:avLst/>
            <a:gdLst/>
            <a:ahLst/>
            <a:cxnLst/>
            <a:rect l="l" t="t" r="r" b="b"/>
            <a:pathLst>
              <a:path w="341005" h="376812">
                <a:moveTo>
                  <a:pt x="179590" y="105941"/>
                </a:moveTo>
                <a:cubicBezTo>
                  <a:pt x="189466" y="103284"/>
                  <a:pt x="200229" y="106383"/>
                  <a:pt x="207502" y="113978"/>
                </a:cubicBezTo>
                <a:lnTo>
                  <a:pt x="205155" y="116193"/>
                </a:lnTo>
                <a:cubicBezTo>
                  <a:pt x="198727" y="109493"/>
                  <a:pt x="189244" y="106732"/>
                  <a:pt x="180543" y="109027"/>
                </a:cubicBezTo>
                <a:cubicBezTo>
                  <a:pt x="171284" y="111470"/>
                  <a:pt x="164597" y="119184"/>
                  <a:pt x="163491" y="128699"/>
                </a:cubicBezTo>
                <a:lnTo>
                  <a:pt x="160301" y="128192"/>
                </a:lnTo>
                <a:cubicBezTo>
                  <a:pt x="160626" y="125509"/>
                  <a:pt x="161343" y="122953"/>
                  <a:pt x="162397" y="120583"/>
                </a:cubicBezTo>
                <a:cubicBezTo>
                  <a:pt x="163188" y="118806"/>
                  <a:pt x="164168" y="117134"/>
                  <a:pt x="165317" y="115593"/>
                </a:cubicBezTo>
                <a:close/>
                <a:moveTo>
                  <a:pt x="184774" y="76800"/>
                </a:moveTo>
                <a:cubicBezTo>
                  <a:pt x="189722" y="75892"/>
                  <a:pt x="194950" y="76276"/>
                  <a:pt x="199898" y="78055"/>
                </a:cubicBezTo>
                <a:lnTo>
                  <a:pt x="198784" y="81085"/>
                </a:lnTo>
                <a:cubicBezTo>
                  <a:pt x="190044" y="77951"/>
                  <a:pt x="180324" y="79705"/>
                  <a:pt x="173557" y="85636"/>
                </a:cubicBezTo>
                <a:cubicBezTo>
                  <a:pt x="166357" y="91948"/>
                  <a:pt x="163808" y="101834"/>
                  <a:pt x="167057" y="110845"/>
                </a:cubicBezTo>
                <a:lnTo>
                  <a:pt x="163976" y="111813"/>
                </a:lnTo>
                <a:cubicBezTo>
                  <a:pt x="161264" y="104174"/>
                  <a:pt x="162206" y="95982"/>
                  <a:pt x="166259" y="89343"/>
                </a:cubicBezTo>
                <a:lnTo>
                  <a:pt x="171329" y="83298"/>
                </a:lnTo>
                <a:cubicBezTo>
                  <a:pt x="175158" y="79908"/>
                  <a:pt x="179826" y="77708"/>
                  <a:pt x="184774" y="76800"/>
                </a:cubicBezTo>
                <a:close/>
                <a:moveTo>
                  <a:pt x="179076" y="24908"/>
                </a:moveTo>
                <a:cubicBezTo>
                  <a:pt x="173882" y="25821"/>
                  <a:pt x="169065" y="28595"/>
                  <a:pt x="165693" y="33023"/>
                </a:cubicBezTo>
                <a:lnTo>
                  <a:pt x="165081" y="32645"/>
                </a:lnTo>
                <a:lnTo>
                  <a:pt x="164343" y="33841"/>
                </a:lnTo>
                <a:lnTo>
                  <a:pt x="159156" y="28989"/>
                </a:lnTo>
                <a:cubicBezTo>
                  <a:pt x="147650" y="21890"/>
                  <a:pt x="132568" y="25462"/>
                  <a:pt x="125468" y="36968"/>
                </a:cubicBezTo>
                <a:cubicBezTo>
                  <a:pt x="125028" y="37682"/>
                  <a:pt x="124628" y="38410"/>
                  <a:pt x="124607" y="39302"/>
                </a:cubicBezTo>
                <a:cubicBezTo>
                  <a:pt x="121192" y="53871"/>
                  <a:pt x="126621" y="67918"/>
                  <a:pt x="137512" y="72288"/>
                </a:cubicBezTo>
                <a:lnTo>
                  <a:pt x="136408" y="75373"/>
                </a:lnTo>
                <a:cubicBezTo>
                  <a:pt x="125065" y="70889"/>
                  <a:pt x="118824" y="57470"/>
                  <a:pt x="120792" y="42874"/>
                </a:cubicBezTo>
                <a:cubicBezTo>
                  <a:pt x="110219" y="38045"/>
                  <a:pt x="97555" y="41998"/>
                  <a:pt x="91229" y="52250"/>
                </a:cubicBezTo>
                <a:cubicBezTo>
                  <a:pt x="86215" y="60377"/>
                  <a:pt x="87164" y="68019"/>
                  <a:pt x="90995" y="75559"/>
                </a:cubicBezTo>
                <a:cubicBezTo>
                  <a:pt x="88405" y="77546"/>
                  <a:pt x="86197" y="80074"/>
                  <a:pt x="84391" y="83001"/>
                </a:cubicBezTo>
                <a:cubicBezTo>
                  <a:pt x="75261" y="97799"/>
                  <a:pt x="79855" y="117197"/>
                  <a:pt x="94653" y="126328"/>
                </a:cubicBezTo>
                <a:cubicBezTo>
                  <a:pt x="99603" y="129383"/>
                  <a:pt x="105068" y="130901"/>
                  <a:pt x="110449" y="130283"/>
                </a:cubicBezTo>
                <a:cubicBezTo>
                  <a:pt x="111461" y="121556"/>
                  <a:pt x="114239" y="112980"/>
                  <a:pt x="118788" y="105103"/>
                </a:cubicBezTo>
                <a:lnTo>
                  <a:pt x="122060" y="106993"/>
                </a:lnTo>
                <a:cubicBezTo>
                  <a:pt x="117549" y="114804"/>
                  <a:pt x="114885" y="123345"/>
                  <a:pt x="114602" y="132066"/>
                </a:cubicBezTo>
                <a:cubicBezTo>
                  <a:pt x="118189" y="142541"/>
                  <a:pt x="127538" y="149533"/>
                  <a:pt x="138054" y="150704"/>
                </a:cubicBezTo>
                <a:lnTo>
                  <a:pt x="138622" y="157584"/>
                </a:lnTo>
                <a:cubicBezTo>
                  <a:pt x="141809" y="168599"/>
                  <a:pt x="152592" y="175355"/>
                  <a:pt x="163536" y="173320"/>
                </a:cubicBezTo>
                <a:lnTo>
                  <a:pt x="163736" y="174011"/>
                </a:lnTo>
                <a:lnTo>
                  <a:pt x="165086" y="173621"/>
                </a:lnTo>
                <a:lnTo>
                  <a:pt x="165671" y="180699"/>
                </a:lnTo>
                <a:cubicBezTo>
                  <a:pt x="169429" y="193686"/>
                  <a:pt x="183003" y="201168"/>
                  <a:pt x="195990" y="197411"/>
                </a:cubicBezTo>
                <a:cubicBezTo>
                  <a:pt x="196796" y="197178"/>
                  <a:pt x="197581" y="196907"/>
                  <a:pt x="198196" y="196260"/>
                </a:cubicBezTo>
                <a:cubicBezTo>
                  <a:pt x="209934" y="188156"/>
                  <a:pt x="215400" y="175007"/>
                  <a:pt x="211155" y="164763"/>
                </a:cubicBezTo>
                <a:cubicBezTo>
                  <a:pt x="205121" y="170199"/>
                  <a:pt x="196738" y="172687"/>
                  <a:pt x="188343" y="171472"/>
                </a:cubicBezTo>
                <a:lnTo>
                  <a:pt x="188829" y="168281"/>
                </a:lnTo>
                <a:cubicBezTo>
                  <a:pt x="198020" y="169602"/>
                  <a:pt x="207192" y="165939"/>
                  <a:pt x="212635" y="158774"/>
                </a:cubicBezTo>
                <a:cubicBezTo>
                  <a:pt x="218427" y="151149"/>
                  <a:pt x="218946" y="140953"/>
                  <a:pt x="213960" y="132774"/>
                </a:cubicBezTo>
                <a:lnTo>
                  <a:pt x="216785" y="131210"/>
                </a:lnTo>
                <a:cubicBezTo>
                  <a:pt x="222366" y="140465"/>
                  <a:pt x="221779" y="151983"/>
                  <a:pt x="215286" y="160619"/>
                </a:cubicBezTo>
                <a:lnTo>
                  <a:pt x="213805" y="162105"/>
                </a:lnTo>
                <a:cubicBezTo>
                  <a:pt x="218946" y="172938"/>
                  <a:pt x="214526" y="186813"/>
                  <a:pt x="203421" y="196175"/>
                </a:cubicBezTo>
                <a:cubicBezTo>
                  <a:pt x="208012" y="206854"/>
                  <a:pt x="220050" y="212429"/>
                  <a:pt x="231622" y="209082"/>
                </a:cubicBezTo>
                <a:cubicBezTo>
                  <a:pt x="239377" y="206838"/>
                  <a:pt x="243741" y="201989"/>
                  <a:pt x="246092" y="195539"/>
                </a:cubicBezTo>
                <a:cubicBezTo>
                  <a:pt x="255042" y="199507"/>
                  <a:pt x="265290" y="198199"/>
                  <a:pt x="272958" y="192601"/>
                </a:cubicBezTo>
                <a:lnTo>
                  <a:pt x="276795" y="193971"/>
                </a:lnTo>
                <a:cubicBezTo>
                  <a:pt x="289009" y="194016"/>
                  <a:pt x="298363" y="193248"/>
                  <a:pt x="304258" y="183694"/>
                </a:cubicBezTo>
                <a:cubicBezTo>
                  <a:pt x="309343" y="175453"/>
                  <a:pt x="308953" y="165378"/>
                  <a:pt x="303795" y="157923"/>
                </a:cubicBezTo>
                <a:cubicBezTo>
                  <a:pt x="298315" y="164420"/>
                  <a:pt x="291041" y="168177"/>
                  <a:pt x="283702" y="168174"/>
                </a:cubicBezTo>
                <a:lnTo>
                  <a:pt x="283555" y="164527"/>
                </a:lnTo>
                <a:cubicBezTo>
                  <a:pt x="293404" y="164978"/>
                  <a:pt x="303289" y="157339"/>
                  <a:pt x="308110" y="145450"/>
                </a:cubicBezTo>
                <a:cubicBezTo>
                  <a:pt x="311022" y="136198"/>
                  <a:pt x="308752" y="126109"/>
                  <a:pt x="302169" y="119023"/>
                </a:cubicBezTo>
                <a:cubicBezTo>
                  <a:pt x="296249" y="127191"/>
                  <a:pt x="286098" y="131525"/>
                  <a:pt x="275782" y="130309"/>
                </a:cubicBezTo>
                <a:lnTo>
                  <a:pt x="276183" y="127106"/>
                </a:lnTo>
                <a:cubicBezTo>
                  <a:pt x="285405" y="128184"/>
                  <a:pt x="294478" y="124281"/>
                  <a:pt x="299730" y="116974"/>
                </a:cubicBezTo>
                <a:lnTo>
                  <a:pt x="300207" y="116045"/>
                </a:lnTo>
                <a:cubicBezTo>
                  <a:pt x="300079" y="107222"/>
                  <a:pt x="295342" y="98867"/>
                  <a:pt x="287259" y="93880"/>
                </a:cubicBezTo>
                <a:cubicBezTo>
                  <a:pt x="284295" y="92051"/>
                  <a:pt x="281129" y="90828"/>
                  <a:pt x="277855" y="90561"/>
                </a:cubicBezTo>
                <a:cubicBezTo>
                  <a:pt x="271916" y="104194"/>
                  <a:pt x="259881" y="112708"/>
                  <a:pt x="248172" y="111695"/>
                </a:cubicBezTo>
                <a:cubicBezTo>
                  <a:pt x="248002" y="114741"/>
                  <a:pt x="246936" y="117719"/>
                  <a:pt x="245089" y="120348"/>
                </a:cubicBezTo>
                <a:cubicBezTo>
                  <a:pt x="241307" y="125729"/>
                  <a:pt x="234825" y="128827"/>
                  <a:pt x="228007" y="128511"/>
                </a:cubicBezTo>
                <a:lnTo>
                  <a:pt x="228158" y="125380"/>
                </a:lnTo>
                <a:cubicBezTo>
                  <a:pt x="233848" y="125642"/>
                  <a:pt x="239262" y="123097"/>
                  <a:pt x="242439" y="118667"/>
                </a:cubicBezTo>
                <a:cubicBezTo>
                  <a:pt x="244071" y="116391"/>
                  <a:pt x="244987" y="113796"/>
                  <a:pt x="245116" y="111152"/>
                </a:cubicBezTo>
                <a:lnTo>
                  <a:pt x="243716" y="110904"/>
                </a:lnTo>
                <a:lnTo>
                  <a:pt x="244539" y="108155"/>
                </a:lnTo>
                <a:cubicBezTo>
                  <a:pt x="244792" y="106166"/>
                  <a:pt x="244131" y="104285"/>
                  <a:pt x="243078" y="102544"/>
                </a:cubicBezTo>
                <a:cubicBezTo>
                  <a:pt x="240257" y="97875"/>
                  <a:pt x="235048" y="94922"/>
                  <a:pt x="229344" y="94755"/>
                </a:cubicBezTo>
                <a:lnTo>
                  <a:pt x="229436" y="91621"/>
                </a:lnTo>
                <a:cubicBezTo>
                  <a:pt x="236268" y="91821"/>
                  <a:pt x="242499" y="95409"/>
                  <a:pt x="245850" y="101072"/>
                </a:cubicBezTo>
                <a:cubicBezTo>
                  <a:pt x="247129" y="103235"/>
                  <a:pt x="247915" y="105575"/>
                  <a:pt x="248037" y="107973"/>
                </a:cubicBezTo>
                <a:cubicBezTo>
                  <a:pt x="258268" y="109553"/>
                  <a:pt x="268981" y="102051"/>
                  <a:pt x="274232" y="89778"/>
                </a:cubicBezTo>
                <a:cubicBezTo>
                  <a:pt x="278708" y="77339"/>
                  <a:pt x="274020" y="63056"/>
                  <a:pt x="262316" y="55834"/>
                </a:cubicBezTo>
                <a:cubicBezTo>
                  <a:pt x="257734" y="53007"/>
                  <a:pt x="252666" y="51626"/>
                  <a:pt x="247691" y="52231"/>
                </a:cubicBezTo>
                <a:cubicBezTo>
                  <a:pt x="248705" y="60913"/>
                  <a:pt x="245967" y="69020"/>
                  <a:pt x="239739" y="74185"/>
                </a:cubicBezTo>
                <a:lnTo>
                  <a:pt x="237649" y="71664"/>
                </a:lnTo>
                <a:cubicBezTo>
                  <a:pt x="244579" y="65918"/>
                  <a:pt x="246481" y="55888"/>
                  <a:pt x="243151" y="45920"/>
                </a:cubicBezTo>
                <a:cubicBezTo>
                  <a:pt x="241194" y="40124"/>
                  <a:pt x="237183" y="35004"/>
                  <a:pt x="231542" y="31523"/>
                </a:cubicBezTo>
                <a:cubicBezTo>
                  <a:pt x="221392" y="25261"/>
                  <a:pt x="208864" y="26095"/>
                  <a:pt x="199763" y="32668"/>
                </a:cubicBezTo>
                <a:lnTo>
                  <a:pt x="194721" y="27952"/>
                </a:lnTo>
                <a:cubicBezTo>
                  <a:pt x="189842" y="24941"/>
                  <a:pt x="184271" y="23995"/>
                  <a:pt x="179076" y="24908"/>
                </a:cubicBezTo>
                <a:close/>
                <a:moveTo>
                  <a:pt x="190632" y="62"/>
                </a:moveTo>
                <a:cubicBezTo>
                  <a:pt x="300121" y="2329"/>
                  <a:pt x="391248" y="125645"/>
                  <a:pt x="309641" y="225160"/>
                </a:cubicBezTo>
                <a:cubicBezTo>
                  <a:pt x="282892" y="251229"/>
                  <a:pt x="279266" y="288859"/>
                  <a:pt x="302841" y="374772"/>
                </a:cubicBezTo>
                <a:lnTo>
                  <a:pt x="121266" y="376812"/>
                </a:lnTo>
                <a:lnTo>
                  <a:pt x="109025" y="322355"/>
                </a:lnTo>
                <a:cubicBezTo>
                  <a:pt x="76580" y="333165"/>
                  <a:pt x="40716" y="329924"/>
                  <a:pt x="28778" y="318327"/>
                </a:cubicBezTo>
                <a:cubicBezTo>
                  <a:pt x="22923" y="311868"/>
                  <a:pt x="25422" y="291738"/>
                  <a:pt x="32859" y="276164"/>
                </a:cubicBezTo>
                <a:cubicBezTo>
                  <a:pt x="35235" y="270344"/>
                  <a:pt x="23179" y="268321"/>
                  <a:pt x="20618" y="259843"/>
                </a:cubicBezTo>
                <a:cubicBezTo>
                  <a:pt x="19440" y="251965"/>
                  <a:pt x="27377" y="251682"/>
                  <a:pt x="30757" y="247602"/>
                </a:cubicBezTo>
                <a:lnTo>
                  <a:pt x="18516" y="238938"/>
                </a:lnTo>
                <a:cubicBezTo>
                  <a:pt x="12669" y="232923"/>
                  <a:pt x="25811" y="221592"/>
                  <a:pt x="29458" y="212919"/>
                </a:cubicBezTo>
                <a:cubicBezTo>
                  <a:pt x="16679" y="208924"/>
                  <a:pt x="7006" y="203466"/>
                  <a:pt x="307" y="196983"/>
                </a:cubicBezTo>
                <a:cubicBezTo>
                  <a:pt x="-2572" y="186228"/>
                  <a:pt x="15339" y="171234"/>
                  <a:pt x="31089" y="151672"/>
                </a:cubicBezTo>
                <a:cubicBezTo>
                  <a:pt x="47602" y="132201"/>
                  <a:pt x="33821" y="117353"/>
                  <a:pt x="46470" y="75544"/>
                </a:cubicBezTo>
                <a:cubicBezTo>
                  <a:pt x="66559" y="23813"/>
                  <a:pt x="114124" y="-1423"/>
                  <a:pt x="190632" y="62"/>
                </a:cubicBezTo>
                <a:close/>
              </a:path>
            </a:pathLst>
          </a:custGeom>
          <a:solidFill>
            <a:srgbClr val="196B24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36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64152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66DBBA-8442-A93C-62A3-02BBA6B664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104614-B08A-0701-F9D7-476B7B6B9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6525" y="365126"/>
            <a:ext cx="8839971" cy="754226"/>
          </a:xfrm>
        </p:spPr>
        <p:txBody>
          <a:bodyPr>
            <a:normAutofit/>
          </a:bodyPr>
          <a:lstStyle/>
          <a:p>
            <a:pPr algn="l"/>
            <a:r>
              <a:rPr lang="fr-FR" sz="3600" dirty="0"/>
              <a:t>En conclusion, un </a:t>
            </a:r>
            <a:r>
              <a:rPr lang="fr-FR" sz="3600" dirty="0" err="1"/>
              <a:t>serious</a:t>
            </a:r>
            <a:r>
              <a:rPr lang="fr-FR" sz="3600" dirty="0"/>
              <a:t> </a:t>
            </a:r>
            <a:r>
              <a:rPr lang="fr-FR" sz="3600" dirty="0" err="1"/>
              <a:t>game</a:t>
            </a:r>
            <a:r>
              <a:rPr lang="fr-FR" sz="3600" dirty="0"/>
              <a:t> …</a:t>
            </a:r>
            <a:endParaRPr lang="fr-FR" sz="4000" dirty="0"/>
          </a:p>
        </p:txBody>
      </p:sp>
      <p:sp>
        <p:nvSpPr>
          <p:cNvPr id="3" name="Espace réservé du contenu 3">
            <a:extLst>
              <a:ext uri="{FF2B5EF4-FFF2-40B4-BE49-F238E27FC236}">
                <a16:creationId xmlns:a16="http://schemas.microsoft.com/office/drawing/2014/main" id="{28E2E15F-5542-8ECD-1131-86D6091F3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0529" y="1457850"/>
            <a:ext cx="10102004" cy="811992"/>
          </a:xfrm>
        </p:spPr>
        <p:txBody>
          <a:bodyPr/>
          <a:lstStyle/>
          <a:p>
            <a:pPr marL="0" indent="0">
              <a:buNone/>
            </a:pPr>
            <a:r>
              <a:rPr lang="fr-FR" sz="2200" dirty="0"/>
              <a:t>A destination de toute personne en lien avec la prise en charge de patient souffrant de troubles psychiatriques (</a:t>
            </a:r>
            <a:r>
              <a:rPr lang="fr-FR" sz="2200" b="1" dirty="0"/>
              <a:t>différents professionnels, patients, aidants, </a:t>
            </a:r>
            <a:r>
              <a:rPr lang="fr-FR" sz="2200" b="1" dirty="0" err="1"/>
              <a:t>etc</a:t>
            </a:r>
            <a:r>
              <a:rPr lang="fr-FR" sz="2200" b="1" dirty="0"/>
              <a:t>)</a:t>
            </a:r>
          </a:p>
        </p:txBody>
      </p:sp>
      <p:pic>
        <p:nvPicPr>
          <p:cNvPr id="4" name="CustomIcon">
            <a:extLst>
              <a:ext uri="{FF2B5EF4-FFF2-40B4-BE49-F238E27FC236}">
                <a16:creationId xmlns:a16="http://schemas.microsoft.com/office/drawing/2014/main" id="{118EBCFF-F38A-1728-F814-F41E52A365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0440" y="1503936"/>
            <a:ext cx="542290" cy="539750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sp>
        <p:nvSpPr>
          <p:cNvPr id="6" name="Rectangle 7">
            <a:extLst>
              <a:ext uri="{FF2B5EF4-FFF2-40B4-BE49-F238E27FC236}">
                <a16:creationId xmlns:a16="http://schemas.microsoft.com/office/drawing/2014/main" id="{128D3973-B59D-1069-B7DC-83A61FED453C}"/>
              </a:ext>
            </a:extLst>
          </p:cNvPr>
          <p:cNvSpPr/>
          <p:nvPr/>
        </p:nvSpPr>
        <p:spPr>
          <a:xfrm rot="18900000">
            <a:off x="913095" y="5851841"/>
            <a:ext cx="313969" cy="648415"/>
          </a:xfrm>
          <a:custGeom>
            <a:avLst/>
            <a:gdLst/>
            <a:ahLst/>
            <a:cxnLst/>
            <a:rect l="l" t="t" r="r" b="b"/>
            <a:pathLst>
              <a:path w="154109" h="343323">
                <a:moveTo>
                  <a:pt x="102909" y="313772"/>
                </a:moveTo>
                <a:lnTo>
                  <a:pt x="102909" y="328547"/>
                </a:lnTo>
                <a:cubicBezTo>
                  <a:pt x="102909" y="336708"/>
                  <a:pt x="96294" y="343322"/>
                  <a:pt x="88133" y="343323"/>
                </a:cubicBezTo>
                <a:lnTo>
                  <a:pt x="65975" y="343322"/>
                </a:lnTo>
                <a:cubicBezTo>
                  <a:pt x="57814" y="343322"/>
                  <a:pt x="51199" y="336708"/>
                  <a:pt x="51199" y="328547"/>
                </a:cubicBezTo>
                <a:cubicBezTo>
                  <a:pt x="51199" y="323622"/>
                  <a:pt x="51200" y="318696"/>
                  <a:pt x="51200" y="313771"/>
                </a:cubicBezTo>
                <a:close/>
                <a:moveTo>
                  <a:pt x="123327" y="15459"/>
                </a:moveTo>
                <a:cubicBezTo>
                  <a:pt x="141678" y="29245"/>
                  <a:pt x="152926" y="50497"/>
                  <a:pt x="154008" y="73425"/>
                </a:cubicBezTo>
                <a:cubicBezTo>
                  <a:pt x="155089" y="96353"/>
                  <a:pt x="145890" y="118568"/>
                  <a:pt x="128916" y="134021"/>
                </a:cubicBezTo>
                <a:lnTo>
                  <a:pt x="119294" y="123450"/>
                </a:lnTo>
                <a:cubicBezTo>
                  <a:pt x="133118" y="110865"/>
                  <a:pt x="140611" y="92772"/>
                  <a:pt x="139730" y="74098"/>
                </a:cubicBezTo>
                <a:cubicBezTo>
                  <a:pt x="138850" y="55424"/>
                  <a:pt x="129689" y="38115"/>
                  <a:pt x="114743" y="26887"/>
                </a:cubicBezTo>
                <a:close/>
                <a:moveTo>
                  <a:pt x="136698" y="17411"/>
                </a:moveTo>
                <a:cubicBezTo>
                  <a:pt x="103758" y="-15529"/>
                  <a:pt x="50351" y="-15529"/>
                  <a:pt x="17412" y="17411"/>
                </a:cubicBezTo>
                <a:cubicBezTo>
                  <a:pt x="-15528" y="50351"/>
                  <a:pt x="-15528" y="103757"/>
                  <a:pt x="17412" y="136697"/>
                </a:cubicBezTo>
                <a:cubicBezTo>
                  <a:pt x="50351" y="169637"/>
                  <a:pt x="103758" y="169637"/>
                  <a:pt x="136698" y="136697"/>
                </a:cubicBezTo>
                <a:cubicBezTo>
                  <a:pt x="169637" y="103757"/>
                  <a:pt x="169637" y="50351"/>
                  <a:pt x="136698" y="17411"/>
                </a:cubicBezTo>
                <a:close/>
                <a:moveTo>
                  <a:pt x="154109" y="0"/>
                </a:moveTo>
                <a:cubicBezTo>
                  <a:pt x="196665" y="42556"/>
                  <a:pt x="196665" y="111552"/>
                  <a:pt x="154109" y="154108"/>
                </a:cubicBezTo>
                <a:cubicBezTo>
                  <a:pt x="139576" y="168641"/>
                  <a:pt x="121959" y="178211"/>
                  <a:pt x="102912" y="180994"/>
                </a:cubicBezTo>
                <a:lnTo>
                  <a:pt x="102912" y="308310"/>
                </a:lnTo>
                <a:lnTo>
                  <a:pt x="51197" y="308310"/>
                </a:lnTo>
                <a:lnTo>
                  <a:pt x="51197" y="180994"/>
                </a:lnTo>
                <a:cubicBezTo>
                  <a:pt x="32150" y="178211"/>
                  <a:pt x="14534" y="168641"/>
                  <a:pt x="0" y="154108"/>
                </a:cubicBezTo>
                <a:cubicBezTo>
                  <a:pt x="-42555" y="111552"/>
                  <a:pt x="-42555" y="42556"/>
                  <a:pt x="0" y="0"/>
                </a:cubicBezTo>
                <a:cubicBezTo>
                  <a:pt x="42556" y="-42556"/>
                  <a:pt x="111553" y="-42556"/>
                  <a:pt x="154109" y="0"/>
                </a:cubicBezTo>
                <a:close/>
              </a:path>
            </a:pathLst>
          </a:custGeom>
          <a:solidFill>
            <a:srgbClr val="0350A9"/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7" name="Freeform 245">
            <a:extLst>
              <a:ext uri="{FF2B5EF4-FFF2-40B4-BE49-F238E27FC236}">
                <a16:creationId xmlns:a16="http://schemas.microsoft.com/office/drawing/2014/main" id="{57EF2466-E548-2B81-4F6E-E6E1253393B9}"/>
              </a:ext>
            </a:extLst>
          </p:cNvPr>
          <p:cNvSpPr>
            <a:spLocks/>
          </p:cNvSpPr>
          <p:nvPr/>
        </p:nvSpPr>
        <p:spPr bwMode="auto">
          <a:xfrm>
            <a:off x="679921" y="3232824"/>
            <a:ext cx="542290" cy="430887"/>
          </a:xfrm>
          <a:custGeom>
            <a:avLst/>
            <a:gdLst>
              <a:gd name="T0" fmla="*/ 233363 w 68"/>
              <a:gd name="T1" fmla="*/ 10295 h 68"/>
              <a:gd name="T2" fmla="*/ 199045 w 68"/>
              <a:gd name="T3" fmla="*/ 209340 h 68"/>
              <a:gd name="T4" fmla="*/ 195613 w 68"/>
              <a:gd name="T5" fmla="*/ 216204 h 68"/>
              <a:gd name="T6" fmla="*/ 192181 w 68"/>
              <a:gd name="T7" fmla="*/ 216204 h 68"/>
              <a:gd name="T8" fmla="*/ 188749 w 68"/>
              <a:gd name="T9" fmla="*/ 216204 h 68"/>
              <a:gd name="T10" fmla="*/ 130409 w 68"/>
              <a:gd name="T11" fmla="*/ 192181 h 68"/>
              <a:gd name="T12" fmla="*/ 96091 w 68"/>
              <a:gd name="T13" fmla="*/ 229931 h 68"/>
              <a:gd name="T14" fmla="*/ 89227 w 68"/>
              <a:gd name="T15" fmla="*/ 233363 h 68"/>
              <a:gd name="T16" fmla="*/ 89227 w 68"/>
              <a:gd name="T17" fmla="*/ 233363 h 68"/>
              <a:gd name="T18" fmla="*/ 82363 w 68"/>
              <a:gd name="T19" fmla="*/ 223068 h 68"/>
              <a:gd name="T20" fmla="*/ 82363 w 68"/>
              <a:gd name="T21" fmla="*/ 178454 h 68"/>
              <a:gd name="T22" fmla="*/ 195613 w 68"/>
              <a:gd name="T23" fmla="*/ 41182 h 68"/>
              <a:gd name="T24" fmla="*/ 54909 w 68"/>
              <a:gd name="T25" fmla="*/ 161295 h 68"/>
              <a:gd name="T26" fmla="*/ 3432 w 68"/>
              <a:gd name="T27" fmla="*/ 140704 h 68"/>
              <a:gd name="T28" fmla="*/ 0 w 68"/>
              <a:gd name="T29" fmla="*/ 133841 h 68"/>
              <a:gd name="T30" fmla="*/ 3432 w 68"/>
              <a:gd name="T31" fmla="*/ 123545 h 68"/>
              <a:gd name="T32" fmla="*/ 219636 w 68"/>
              <a:gd name="T33" fmla="*/ 0 h 68"/>
              <a:gd name="T34" fmla="*/ 223068 w 68"/>
              <a:gd name="T35" fmla="*/ 0 h 68"/>
              <a:gd name="T36" fmla="*/ 229931 w 68"/>
              <a:gd name="T37" fmla="*/ 0 h 68"/>
              <a:gd name="T38" fmla="*/ 233363 w 68"/>
              <a:gd name="T39" fmla="*/ 10295 h 6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0" t="0" r="r" b="b"/>
            <a:pathLst>
              <a:path w="68" h="68">
                <a:moveTo>
                  <a:pt x="68" y="3"/>
                </a:moveTo>
                <a:cubicBezTo>
                  <a:pt x="58" y="61"/>
                  <a:pt x="58" y="61"/>
                  <a:pt x="58" y="61"/>
                </a:cubicBezTo>
                <a:cubicBezTo>
                  <a:pt x="58" y="62"/>
                  <a:pt x="57" y="62"/>
                  <a:pt x="57" y="63"/>
                </a:cubicBezTo>
                <a:cubicBezTo>
                  <a:pt x="56" y="63"/>
                  <a:pt x="56" y="63"/>
                  <a:pt x="56" y="63"/>
                </a:cubicBezTo>
                <a:cubicBezTo>
                  <a:pt x="55" y="63"/>
                  <a:pt x="55" y="63"/>
                  <a:pt x="55" y="63"/>
                </a:cubicBezTo>
                <a:cubicBezTo>
                  <a:pt x="38" y="56"/>
                  <a:pt x="38" y="56"/>
                  <a:pt x="38" y="56"/>
                </a:cubicBezTo>
                <a:cubicBezTo>
                  <a:pt x="28" y="67"/>
                  <a:pt x="28" y="67"/>
                  <a:pt x="28" y="67"/>
                </a:cubicBezTo>
                <a:cubicBezTo>
                  <a:pt x="28" y="67"/>
                  <a:pt x="27" y="68"/>
                  <a:pt x="26" y="68"/>
                </a:cubicBezTo>
                <a:cubicBezTo>
                  <a:pt x="26" y="68"/>
                  <a:pt x="26" y="68"/>
                  <a:pt x="26" y="68"/>
                </a:cubicBezTo>
                <a:cubicBezTo>
                  <a:pt x="25" y="67"/>
                  <a:pt x="24" y="66"/>
                  <a:pt x="24" y="65"/>
                </a:cubicBezTo>
                <a:cubicBezTo>
                  <a:pt x="24" y="52"/>
                  <a:pt x="24" y="52"/>
                  <a:pt x="24" y="52"/>
                </a:cubicBezTo>
                <a:cubicBezTo>
                  <a:pt x="57" y="12"/>
                  <a:pt x="57" y="12"/>
                  <a:pt x="57" y="12"/>
                </a:cubicBezTo>
                <a:cubicBezTo>
                  <a:pt x="16" y="47"/>
                  <a:pt x="16" y="47"/>
                  <a:pt x="16" y="47"/>
                </a:cubicBezTo>
                <a:cubicBezTo>
                  <a:pt x="1" y="41"/>
                  <a:pt x="1" y="41"/>
                  <a:pt x="1" y="41"/>
                </a:cubicBezTo>
                <a:cubicBezTo>
                  <a:pt x="0" y="40"/>
                  <a:pt x="0" y="40"/>
                  <a:pt x="0" y="39"/>
                </a:cubicBezTo>
                <a:cubicBezTo>
                  <a:pt x="0" y="38"/>
                  <a:pt x="0" y="37"/>
                  <a:pt x="1" y="36"/>
                </a:cubicBezTo>
                <a:cubicBezTo>
                  <a:pt x="64" y="0"/>
                  <a:pt x="64" y="0"/>
                  <a:pt x="64" y="0"/>
                </a:cubicBezTo>
                <a:cubicBezTo>
                  <a:pt x="65" y="0"/>
                  <a:pt x="65" y="0"/>
                  <a:pt x="65" y="0"/>
                </a:cubicBezTo>
                <a:cubicBezTo>
                  <a:pt x="66" y="0"/>
                  <a:pt x="66" y="0"/>
                  <a:pt x="67" y="0"/>
                </a:cubicBezTo>
                <a:cubicBezTo>
                  <a:pt x="68" y="1"/>
                  <a:pt x="68" y="2"/>
                  <a:pt x="68" y="3"/>
                </a:cubicBezTo>
                <a:close/>
              </a:path>
            </a:pathLst>
          </a:custGeom>
          <a:solidFill>
            <a:srgbClr val="0350A9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7B5161D-E66C-87D3-D220-F0F0DF451B5A}"/>
              </a:ext>
            </a:extLst>
          </p:cNvPr>
          <p:cNvSpPr txBox="1"/>
          <p:nvPr/>
        </p:nvSpPr>
        <p:spPr>
          <a:xfrm>
            <a:off x="1470529" y="5878817"/>
            <a:ext cx="7072724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200" dirty="0"/>
              <a:t>Qui permet une </a:t>
            </a:r>
            <a:r>
              <a:rPr lang="fr-FR" sz="2200" b="1" dirty="0"/>
              <a:t>évaluation des apprentissages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28311542-4D79-2D72-5FC6-B87FBF466647}"/>
              </a:ext>
            </a:extLst>
          </p:cNvPr>
          <p:cNvSpPr txBox="1"/>
          <p:nvPr/>
        </p:nvSpPr>
        <p:spPr>
          <a:xfrm>
            <a:off x="1470529" y="5242473"/>
            <a:ext cx="10206449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200" dirty="0"/>
              <a:t>Qui respecte </a:t>
            </a:r>
            <a:r>
              <a:rPr lang="fr-FR" sz="2200" b="1" dirty="0"/>
              <a:t>les bonnes pratiques de simulation en santé (Guide HAS)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6047EA8E-A405-36A9-BEB0-D45187343494}"/>
              </a:ext>
            </a:extLst>
          </p:cNvPr>
          <p:cNvSpPr txBox="1"/>
          <p:nvPr/>
        </p:nvSpPr>
        <p:spPr>
          <a:xfrm>
            <a:off x="1463289" y="4299901"/>
            <a:ext cx="9859294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200" dirty="0"/>
              <a:t>Qui peut s’adapter aux objectifs pédagogiques des ES au travers d’un débriefing modulable 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99BCC0A9-0CDB-1A0F-B836-1DCF737C00C5}"/>
              </a:ext>
            </a:extLst>
          </p:cNvPr>
          <p:cNvSpPr txBox="1"/>
          <p:nvPr/>
        </p:nvSpPr>
        <p:spPr>
          <a:xfrm>
            <a:off x="1470529" y="3007036"/>
            <a:ext cx="9949261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200" b="1" dirty="0"/>
              <a:t>Digitalisé et simple à mettre en œuvre 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sz="2200" dirty="0"/>
              <a:t>Organisateur : </a:t>
            </a:r>
            <a:r>
              <a:rPr lang="fr-FR" sz="2200" b="1" dirty="0"/>
              <a:t>Guide contenant tous les éléments essentiels </a:t>
            </a:r>
            <a:r>
              <a:rPr lang="fr-FR" sz="2200" dirty="0"/>
              <a:t>de l’enquête (scénario + mise en place + Restitution + Questionnaires)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F74D61C1-717B-1659-26A5-2C83039175BC}"/>
              </a:ext>
            </a:extLst>
          </p:cNvPr>
          <p:cNvSpPr txBox="1"/>
          <p:nvPr/>
        </p:nvSpPr>
        <p:spPr>
          <a:xfrm>
            <a:off x="1470529" y="2369776"/>
            <a:ext cx="6096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200" dirty="0"/>
              <a:t>D’une durée d’enquête ~ 1H</a:t>
            </a:r>
          </a:p>
        </p:txBody>
      </p:sp>
      <p:grpSp>
        <p:nvGrpSpPr>
          <p:cNvPr id="14" name="Group 1">
            <a:extLst>
              <a:ext uri="{FF2B5EF4-FFF2-40B4-BE49-F238E27FC236}">
                <a16:creationId xmlns:a16="http://schemas.microsoft.com/office/drawing/2014/main" id="{7453BAE4-5B0B-20A4-D7B7-92B63957BC91}"/>
              </a:ext>
            </a:extLst>
          </p:cNvPr>
          <p:cNvGrpSpPr>
            <a:grpSpLocks/>
          </p:cNvGrpSpPr>
          <p:nvPr/>
        </p:nvGrpSpPr>
        <p:grpSpPr bwMode="auto">
          <a:xfrm>
            <a:off x="765968" y="2393623"/>
            <a:ext cx="456243" cy="430887"/>
            <a:chOff x="7197121" y="8332916"/>
            <a:chExt cx="553830" cy="543285"/>
          </a:xfrm>
          <a:solidFill>
            <a:srgbClr val="0350A9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grpSpPr>
        <p:sp>
          <p:nvSpPr>
            <p:cNvPr id="15" name="Freeform 31">
              <a:extLst>
                <a:ext uri="{FF2B5EF4-FFF2-40B4-BE49-F238E27FC236}">
                  <a16:creationId xmlns:a16="http://schemas.microsoft.com/office/drawing/2014/main" id="{E905DC69-A87D-EDD6-96A1-D206955E05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197121" y="8332916"/>
              <a:ext cx="553830" cy="543285"/>
            </a:xfrm>
            <a:custGeom>
              <a:avLst/>
              <a:gdLst>
                <a:gd name="T0" fmla="*/ 276915 w 462"/>
                <a:gd name="T1" fmla="*/ 0 h 453"/>
                <a:gd name="T2" fmla="*/ 276915 w 462"/>
                <a:gd name="T3" fmla="*/ 0 h 453"/>
                <a:gd name="T4" fmla="*/ 0 w 462"/>
                <a:gd name="T5" fmla="*/ 266246 h 453"/>
                <a:gd name="T6" fmla="*/ 276915 w 462"/>
                <a:gd name="T7" fmla="*/ 542086 h 453"/>
                <a:gd name="T8" fmla="*/ 552631 w 462"/>
                <a:gd name="T9" fmla="*/ 266246 h 453"/>
                <a:gd name="T10" fmla="*/ 276915 w 462"/>
                <a:gd name="T11" fmla="*/ 0 h 453"/>
                <a:gd name="T12" fmla="*/ 276915 w 462"/>
                <a:gd name="T13" fmla="*/ 478523 h 453"/>
                <a:gd name="T14" fmla="*/ 276915 w 462"/>
                <a:gd name="T15" fmla="*/ 478523 h 453"/>
                <a:gd name="T16" fmla="*/ 63535 w 462"/>
                <a:gd name="T17" fmla="*/ 266246 h 453"/>
                <a:gd name="T18" fmla="*/ 276915 w 462"/>
                <a:gd name="T19" fmla="*/ 53969 h 453"/>
                <a:gd name="T20" fmla="*/ 489097 w 462"/>
                <a:gd name="T21" fmla="*/ 266246 h 453"/>
                <a:gd name="T22" fmla="*/ 276915 w 462"/>
                <a:gd name="T23" fmla="*/ 478523 h 45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62" h="453">
                  <a:moveTo>
                    <a:pt x="231" y="0"/>
                  </a:moveTo>
                  <a:lnTo>
                    <a:pt x="231" y="0"/>
                  </a:lnTo>
                  <a:cubicBezTo>
                    <a:pt x="106" y="0"/>
                    <a:pt x="0" y="98"/>
                    <a:pt x="0" y="222"/>
                  </a:cubicBezTo>
                  <a:cubicBezTo>
                    <a:pt x="0" y="346"/>
                    <a:pt x="106" y="452"/>
                    <a:pt x="231" y="452"/>
                  </a:cubicBezTo>
                  <a:cubicBezTo>
                    <a:pt x="355" y="452"/>
                    <a:pt x="461" y="346"/>
                    <a:pt x="461" y="222"/>
                  </a:cubicBezTo>
                  <a:cubicBezTo>
                    <a:pt x="461" y="98"/>
                    <a:pt x="355" y="0"/>
                    <a:pt x="231" y="0"/>
                  </a:cubicBezTo>
                  <a:close/>
                  <a:moveTo>
                    <a:pt x="231" y="399"/>
                  </a:moveTo>
                  <a:lnTo>
                    <a:pt x="231" y="399"/>
                  </a:lnTo>
                  <a:cubicBezTo>
                    <a:pt x="133" y="399"/>
                    <a:pt x="53" y="319"/>
                    <a:pt x="53" y="222"/>
                  </a:cubicBezTo>
                  <a:cubicBezTo>
                    <a:pt x="53" y="124"/>
                    <a:pt x="133" y="45"/>
                    <a:pt x="231" y="45"/>
                  </a:cubicBezTo>
                  <a:cubicBezTo>
                    <a:pt x="328" y="45"/>
                    <a:pt x="408" y="124"/>
                    <a:pt x="408" y="222"/>
                  </a:cubicBezTo>
                  <a:cubicBezTo>
                    <a:pt x="408" y="319"/>
                    <a:pt x="328" y="399"/>
                    <a:pt x="231" y="399"/>
                  </a:cubicBezTo>
                  <a:close/>
                </a:path>
              </a:pathLst>
            </a:custGeom>
            <a:grpFill/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fr-FR"/>
            </a:p>
          </p:txBody>
        </p:sp>
        <p:sp>
          <p:nvSpPr>
            <p:cNvPr id="16" name="Freeform 32">
              <a:extLst>
                <a:ext uri="{FF2B5EF4-FFF2-40B4-BE49-F238E27FC236}">
                  <a16:creationId xmlns:a16="http://schemas.microsoft.com/office/drawing/2014/main" id="{9C045A87-3615-7537-2606-95F0B2F535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50784" y="8450839"/>
              <a:ext cx="126832" cy="261114"/>
            </a:xfrm>
            <a:custGeom>
              <a:avLst/>
              <a:gdLst>
                <a:gd name="T0" fmla="*/ 42672 w 107"/>
                <a:gd name="T1" fmla="*/ 0 h 222"/>
                <a:gd name="T2" fmla="*/ 0 w 107"/>
                <a:gd name="T3" fmla="*/ 0 h 222"/>
                <a:gd name="T4" fmla="*/ 0 w 107"/>
                <a:gd name="T5" fmla="*/ 156433 h 222"/>
                <a:gd name="T6" fmla="*/ 105496 w 107"/>
                <a:gd name="T7" fmla="*/ 259938 h 222"/>
                <a:gd name="T8" fmla="*/ 125647 w 107"/>
                <a:gd name="T9" fmla="*/ 229357 h 222"/>
                <a:gd name="T10" fmla="*/ 42672 w 107"/>
                <a:gd name="T11" fmla="*/ 134086 h 222"/>
                <a:gd name="T12" fmla="*/ 42672 w 107"/>
                <a:gd name="T13" fmla="*/ 0 h 22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07" h="222">
                  <a:moveTo>
                    <a:pt x="36" y="0"/>
                  </a:moveTo>
                  <a:lnTo>
                    <a:pt x="0" y="0"/>
                  </a:lnTo>
                  <a:lnTo>
                    <a:pt x="0" y="133"/>
                  </a:lnTo>
                  <a:lnTo>
                    <a:pt x="89" y="221"/>
                  </a:lnTo>
                  <a:lnTo>
                    <a:pt x="106" y="195"/>
                  </a:lnTo>
                  <a:lnTo>
                    <a:pt x="36" y="114"/>
                  </a:lnTo>
                  <a:lnTo>
                    <a:pt x="36" y="0"/>
                  </a:lnTo>
                </a:path>
              </a:pathLst>
            </a:custGeom>
            <a:grpFill/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7" name="Freeform 64">
            <a:extLst>
              <a:ext uri="{FF2B5EF4-FFF2-40B4-BE49-F238E27FC236}">
                <a16:creationId xmlns:a16="http://schemas.microsoft.com/office/drawing/2014/main" id="{DC7A0723-BC07-C580-B426-E34EBFB1F0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887" y="4393553"/>
            <a:ext cx="415395" cy="430888"/>
          </a:xfrm>
          <a:custGeom>
            <a:avLst/>
            <a:gdLst>
              <a:gd name="T0" fmla="*/ 206652 w 580"/>
              <a:gd name="T1" fmla="*/ 33182 h 581"/>
              <a:gd name="T2" fmla="*/ 206652 w 580"/>
              <a:gd name="T3" fmla="*/ 33182 h 581"/>
              <a:gd name="T4" fmla="*/ 183891 w 580"/>
              <a:gd name="T5" fmla="*/ 53740 h 581"/>
              <a:gd name="T6" fmla="*/ 155711 w 580"/>
              <a:gd name="T7" fmla="*/ 25608 h 581"/>
              <a:gd name="T8" fmla="*/ 176304 w 580"/>
              <a:gd name="T9" fmla="*/ 2525 h 581"/>
              <a:gd name="T10" fmla="*/ 191478 w 580"/>
              <a:gd name="T11" fmla="*/ 2525 h 581"/>
              <a:gd name="T12" fmla="*/ 206652 w 580"/>
              <a:gd name="T13" fmla="*/ 18034 h 581"/>
              <a:gd name="T14" fmla="*/ 206652 w 580"/>
              <a:gd name="T15" fmla="*/ 33182 h 581"/>
              <a:gd name="T16" fmla="*/ 53469 w 580"/>
              <a:gd name="T17" fmla="*/ 125153 h 581"/>
              <a:gd name="T18" fmla="*/ 53469 w 580"/>
              <a:gd name="T19" fmla="*/ 125153 h 581"/>
              <a:gd name="T20" fmla="*/ 84178 w 580"/>
              <a:gd name="T21" fmla="*/ 152925 h 581"/>
              <a:gd name="T22" fmla="*/ 45882 w 580"/>
              <a:gd name="T23" fmla="*/ 163384 h 581"/>
              <a:gd name="T24" fmla="*/ 53469 w 580"/>
              <a:gd name="T25" fmla="*/ 125153 h 581"/>
              <a:gd name="T26" fmla="*/ 176304 w 580"/>
              <a:gd name="T27" fmla="*/ 61314 h 581"/>
              <a:gd name="T28" fmla="*/ 176304 w 580"/>
              <a:gd name="T29" fmla="*/ 61314 h 581"/>
              <a:gd name="T30" fmla="*/ 91765 w 580"/>
              <a:gd name="T31" fmla="*/ 147875 h 581"/>
              <a:gd name="T32" fmla="*/ 61056 w 580"/>
              <a:gd name="T33" fmla="*/ 117218 h 581"/>
              <a:gd name="T34" fmla="*/ 148125 w 580"/>
              <a:gd name="T35" fmla="*/ 33182 h 581"/>
              <a:gd name="T36" fmla="*/ 176304 w 580"/>
              <a:gd name="T37" fmla="*/ 61314 h 581"/>
              <a:gd name="T38" fmla="*/ 20232 w 580"/>
              <a:gd name="T39" fmla="*/ 30657 h 581"/>
              <a:gd name="T40" fmla="*/ 20232 w 580"/>
              <a:gd name="T41" fmla="*/ 30657 h 581"/>
              <a:gd name="T42" fmla="*/ 20232 w 580"/>
              <a:gd name="T43" fmla="*/ 188631 h 581"/>
              <a:gd name="T44" fmla="*/ 178833 w 580"/>
              <a:gd name="T45" fmla="*/ 188631 h 581"/>
              <a:gd name="T46" fmla="*/ 178833 w 580"/>
              <a:gd name="T47" fmla="*/ 73938 h 581"/>
              <a:gd name="T48" fmla="*/ 199065 w 580"/>
              <a:gd name="T49" fmla="*/ 53740 h 581"/>
              <a:gd name="T50" fmla="*/ 199065 w 580"/>
              <a:gd name="T51" fmla="*/ 199091 h 581"/>
              <a:gd name="T52" fmla="*/ 188949 w 580"/>
              <a:gd name="T53" fmla="*/ 209189 h 581"/>
              <a:gd name="T54" fmla="*/ 10116 w 580"/>
              <a:gd name="T55" fmla="*/ 209189 h 581"/>
              <a:gd name="T56" fmla="*/ 0 w 580"/>
              <a:gd name="T57" fmla="*/ 199091 h 581"/>
              <a:gd name="T58" fmla="*/ 0 w 580"/>
              <a:gd name="T59" fmla="*/ 20558 h 581"/>
              <a:gd name="T60" fmla="*/ 10116 w 580"/>
              <a:gd name="T61" fmla="*/ 10099 h 581"/>
              <a:gd name="T62" fmla="*/ 155711 w 580"/>
              <a:gd name="T63" fmla="*/ 10099 h 581"/>
              <a:gd name="T64" fmla="*/ 135480 w 580"/>
              <a:gd name="T65" fmla="*/ 30657 h 581"/>
              <a:gd name="T66" fmla="*/ 20232 w 580"/>
              <a:gd name="T67" fmla="*/ 30657 h 581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</a:gdLst>
            <a:ahLst/>
            <a:cxnLst>
              <a:cxn ang="T68">
                <a:pos x="T0" y="T1"/>
              </a:cxn>
              <a:cxn ang="T69">
                <a:pos x="T2" y="T3"/>
              </a:cxn>
              <a:cxn ang="T70">
                <a:pos x="T4" y="T5"/>
              </a:cxn>
              <a:cxn ang="T71">
                <a:pos x="T6" y="T7"/>
              </a:cxn>
              <a:cxn ang="T72">
                <a:pos x="T8" y="T9"/>
              </a:cxn>
              <a:cxn ang="T73">
                <a:pos x="T10" y="T11"/>
              </a:cxn>
              <a:cxn ang="T74">
                <a:pos x="T12" y="T13"/>
              </a:cxn>
              <a:cxn ang="T75">
                <a:pos x="T14" y="T15"/>
              </a:cxn>
              <a:cxn ang="T76">
                <a:pos x="T16" y="T17"/>
              </a:cxn>
              <a:cxn ang="T77">
                <a:pos x="T18" y="T19"/>
              </a:cxn>
              <a:cxn ang="T78">
                <a:pos x="T20" y="T21"/>
              </a:cxn>
              <a:cxn ang="T79">
                <a:pos x="T22" y="T23"/>
              </a:cxn>
              <a:cxn ang="T80">
                <a:pos x="T24" y="T25"/>
              </a:cxn>
              <a:cxn ang="T81">
                <a:pos x="T26" y="T27"/>
              </a:cxn>
              <a:cxn ang="T82">
                <a:pos x="T28" y="T29"/>
              </a:cxn>
              <a:cxn ang="T83">
                <a:pos x="T30" y="T31"/>
              </a:cxn>
              <a:cxn ang="T84">
                <a:pos x="T32" y="T33"/>
              </a:cxn>
              <a:cxn ang="T85">
                <a:pos x="T34" y="T35"/>
              </a:cxn>
              <a:cxn ang="T86">
                <a:pos x="T36" y="T37"/>
              </a:cxn>
              <a:cxn ang="T87">
                <a:pos x="T38" y="T39"/>
              </a:cxn>
              <a:cxn ang="T88">
                <a:pos x="T40" y="T41"/>
              </a:cxn>
              <a:cxn ang="T89">
                <a:pos x="T42" y="T43"/>
              </a:cxn>
              <a:cxn ang="T90">
                <a:pos x="T44" y="T45"/>
              </a:cxn>
              <a:cxn ang="T91">
                <a:pos x="T46" y="T47"/>
              </a:cxn>
              <a:cxn ang="T92">
                <a:pos x="T48" y="T49"/>
              </a:cxn>
              <a:cxn ang="T93">
                <a:pos x="T50" y="T51"/>
              </a:cxn>
              <a:cxn ang="T94">
                <a:pos x="T52" y="T53"/>
              </a:cxn>
              <a:cxn ang="T95">
                <a:pos x="T54" y="T55"/>
              </a:cxn>
              <a:cxn ang="T96">
                <a:pos x="T56" y="T57"/>
              </a:cxn>
              <a:cxn ang="T97">
                <a:pos x="T58" y="T59"/>
              </a:cxn>
              <a:cxn ang="T98">
                <a:pos x="T60" y="T61"/>
              </a:cxn>
              <a:cxn ang="T99">
                <a:pos x="T62" y="T63"/>
              </a:cxn>
              <a:cxn ang="T100">
                <a:pos x="T64" y="T65"/>
              </a:cxn>
              <a:cxn ang="T101">
                <a:pos x="T66" y="T67"/>
              </a:cxn>
            </a:cxnLst>
            <a:rect l="0" t="0" r="r" b="b"/>
            <a:pathLst>
              <a:path w="580" h="581">
                <a:moveTo>
                  <a:pt x="572" y="92"/>
                </a:moveTo>
                <a:lnTo>
                  <a:pt x="572" y="92"/>
                </a:lnTo>
                <a:cubicBezTo>
                  <a:pt x="509" y="149"/>
                  <a:pt x="509" y="149"/>
                  <a:pt x="509" y="149"/>
                </a:cubicBezTo>
                <a:cubicBezTo>
                  <a:pt x="431" y="71"/>
                  <a:pt x="431" y="71"/>
                  <a:pt x="431" y="71"/>
                </a:cubicBezTo>
                <a:cubicBezTo>
                  <a:pt x="488" y="7"/>
                  <a:pt x="488" y="7"/>
                  <a:pt x="488" y="7"/>
                </a:cubicBezTo>
                <a:cubicBezTo>
                  <a:pt x="502" y="0"/>
                  <a:pt x="516" y="0"/>
                  <a:pt x="530" y="7"/>
                </a:cubicBezTo>
                <a:cubicBezTo>
                  <a:pt x="572" y="50"/>
                  <a:pt x="572" y="50"/>
                  <a:pt x="572" y="50"/>
                </a:cubicBezTo>
                <a:cubicBezTo>
                  <a:pt x="579" y="64"/>
                  <a:pt x="579" y="78"/>
                  <a:pt x="572" y="92"/>
                </a:cubicBezTo>
                <a:close/>
                <a:moveTo>
                  <a:pt x="148" y="347"/>
                </a:moveTo>
                <a:lnTo>
                  <a:pt x="148" y="347"/>
                </a:lnTo>
                <a:cubicBezTo>
                  <a:pt x="233" y="424"/>
                  <a:pt x="233" y="424"/>
                  <a:pt x="233" y="424"/>
                </a:cubicBezTo>
                <a:cubicBezTo>
                  <a:pt x="127" y="453"/>
                  <a:pt x="127" y="453"/>
                  <a:pt x="127" y="453"/>
                </a:cubicBezTo>
                <a:lnTo>
                  <a:pt x="148" y="347"/>
                </a:lnTo>
                <a:close/>
                <a:moveTo>
                  <a:pt x="488" y="170"/>
                </a:moveTo>
                <a:lnTo>
                  <a:pt x="488" y="170"/>
                </a:lnTo>
                <a:cubicBezTo>
                  <a:pt x="254" y="410"/>
                  <a:pt x="254" y="410"/>
                  <a:pt x="254" y="410"/>
                </a:cubicBezTo>
                <a:cubicBezTo>
                  <a:pt x="169" y="325"/>
                  <a:pt x="169" y="325"/>
                  <a:pt x="169" y="325"/>
                </a:cubicBezTo>
                <a:cubicBezTo>
                  <a:pt x="410" y="92"/>
                  <a:pt x="410" y="92"/>
                  <a:pt x="410" y="92"/>
                </a:cubicBezTo>
                <a:lnTo>
                  <a:pt x="488" y="170"/>
                </a:lnTo>
                <a:close/>
                <a:moveTo>
                  <a:pt x="56" y="85"/>
                </a:moveTo>
                <a:lnTo>
                  <a:pt x="56" y="85"/>
                </a:lnTo>
                <a:cubicBezTo>
                  <a:pt x="56" y="523"/>
                  <a:pt x="56" y="523"/>
                  <a:pt x="56" y="523"/>
                </a:cubicBezTo>
                <a:cubicBezTo>
                  <a:pt x="495" y="523"/>
                  <a:pt x="495" y="523"/>
                  <a:pt x="495" y="523"/>
                </a:cubicBezTo>
                <a:cubicBezTo>
                  <a:pt x="495" y="205"/>
                  <a:pt x="495" y="205"/>
                  <a:pt x="495" y="205"/>
                </a:cubicBezTo>
                <a:cubicBezTo>
                  <a:pt x="551" y="149"/>
                  <a:pt x="551" y="149"/>
                  <a:pt x="551" y="149"/>
                </a:cubicBezTo>
                <a:cubicBezTo>
                  <a:pt x="551" y="552"/>
                  <a:pt x="551" y="552"/>
                  <a:pt x="551" y="552"/>
                </a:cubicBezTo>
                <a:cubicBezTo>
                  <a:pt x="551" y="566"/>
                  <a:pt x="537" y="580"/>
                  <a:pt x="523" y="580"/>
                </a:cubicBezTo>
                <a:cubicBezTo>
                  <a:pt x="28" y="580"/>
                  <a:pt x="28" y="580"/>
                  <a:pt x="28" y="580"/>
                </a:cubicBezTo>
                <a:cubicBezTo>
                  <a:pt x="14" y="580"/>
                  <a:pt x="0" y="566"/>
                  <a:pt x="0" y="552"/>
                </a:cubicBezTo>
                <a:cubicBezTo>
                  <a:pt x="0" y="57"/>
                  <a:pt x="0" y="57"/>
                  <a:pt x="0" y="57"/>
                </a:cubicBezTo>
                <a:cubicBezTo>
                  <a:pt x="0" y="43"/>
                  <a:pt x="14" y="28"/>
                  <a:pt x="28" y="28"/>
                </a:cubicBezTo>
                <a:cubicBezTo>
                  <a:pt x="431" y="28"/>
                  <a:pt x="431" y="28"/>
                  <a:pt x="431" y="28"/>
                </a:cubicBezTo>
                <a:cubicBezTo>
                  <a:pt x="375" y="85"/>
                  <a:pt x="375" y="85"/>
                  <a:pt x="375" y="85"/>
                </a:cubicBezTo>
                <a:lnTo>
                  <a:pt x="56" y="85"/>
                </a:lnTo>
                <a:close/>
              </a:path>
            </a:pathLst>
          </a:custGeom>
          <a:solidFill>
            <a:srgbClr val="0350A9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18" name="Freeform 59">
            <a:extLst>
              <a:ext uri="{FF2B5EF4-FFF2-40B4-BE49-F238E27FC236}">
                <a16:creationId xmlns:a16="http://schemas.microsoft.com/office/drawing/2014/main" id="{EE27FC25-B999-7F78-0567-4AF380592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887" y="5240235"/>
            <a:ext cx="415395" cy="430887"/>
          </a:xfrm>
          <a:custGeom>
            <a:avLst/>
            <a:gdLst>
              <a:gd name="T0" fmla="*/ 73627430 w 581"/>
              <a:gd name="T1" fmla="*/ 67678707 h 609"/>
              <a:gd name="T2" fmla="*/ 61659637 w 581"/>
              <a:gd name="T3" fmla="*/ 78678142 h 609"/>
              <a:gd name="T4" fmla="*/ 54244957 w 581"/>
              <a:gd name="T5" fmla="*/ 72208055 h 609"/>
              <a:gd name="T6" fmla="*/ 57106883 w 581"/>
              <a:gd name="T7" fmla="*/ 65867111 h 609"/>
              <a:gd name="T8" fmla="*/ 61659637 w 581"/>
              <a:gd name="T9" fmla="*/ 69490662 h 609"/>
              <a:gd name="T10" fmla="*/ 71806401 w 581"/>
              <a:gd name="T11" fmla="*/ 61338122 h 609"/>
              <a:gd name="T12" fmla="*/ 73627430 w 581"/>
              <a:gd name="T13" fmla="*/ 67678707 h 609"/>
              <a:gd name="T14" fmla="*/ 61659637 w 581"/>
              <a:gd name="T15" fmla="*/ 64055516 h 609"/>
              <a:gd name="T16" fmla="*/ 49691843 w 581"/>
              <a:gd name="T17" fmla="*/ 69490662 h 609"/>
              <a:gd name="T18" fmla="*/ 51513233 w 581"/>
              <a:gd name="T19" fmla="*/ 75054951 h 609"/>
              <a:gd name="T20" fmla="*/ 3772261 w 581"/>
              <a:gd name="T21" fmla="*/ 78678142 h 609"/>
              <a:gd name="T22" fmla="*/ 0 w 581"/>
              <a:gd name="T23" fmla="*/ 10999436 h 609"/>
              <a:gd name="T24" fmla="*/ 10146404 w 581"/>
              <a:gd name="T25" fmla="*/ 7246742 h 609"/>
              <a:gd name="T26" fmla="*/ 17561444 w 581"/>
              <a:gd name="T27" fmla="*/ 18246178 h 609"/>
              <a:gd name="T28" fmla="*/ 24845922 w 581"/>
              <a:gd name="T29" fmla="*/ 7246742 h 609"/>
              <a:gd name="T30" fmla="*/ 28488341 w 581"/>
              <a:gd name="T31" fmla="*/ 10999436 h 609"/>
              <a:gd name="T32" fmla="*/ 43318061 w 581"/>
              <a:gd name="T33" fmla="*/ 10999436 h 609"/>
              <a:gd name="T34" fmla="*/ 46960119 w 581"/>
              <a:gd name="T35" fmla="*/ 7246742 h 609"/>
              <a:gd name="T36" fmla="*/ 54244957 w 581"/>
              <a:gd name="T37" fmla="*/ 18246178 h 609"/>
              <a:gd name="T38" fmla="*/ 61659637 w 581"/>
              <a:gd name="T39" fmla="*/ 7246742 h 609"/>
              <a:gd name="T40" fmla="*/ 71806401 w 581"/>
              <a:gd name="T41" fmla="*/ 10999436 h 609"/>
              <a:gd name="T42" fmla="*/ 66212751 w 581"/>
              <a:gd name="T43" fmla="*/ 59526167 h 609"/>
              <a:gd name="T44" fmla="*/ 10146404 w 581"/>
              <a:gd name="T45" fmla="*/ 63149718 h 609"/>
              <a:gd name="T46" fmla="*/ 12878128 w 581"/>
              <a:gd name="T47" fmla="*/ 65867111 h 609"/>
              <a:gd name="T48" fmla="*/ 39545439 w 581"/>
              <a:gd name="T49" fmla="*/ 63149718 h 609"/>
              <a:gd name="T50" fmla="*/ 39545439 w 581"/>
              <a:gd name="T51" fmla="*/ 63149718 h 609"/>
              <a:gd name="T52" fmla="*/ 39545439 w 581"/>
              <a:gd name="T53" fmla="*/ 63149718 h 609"/>
              <a:gd name="T54" fmla="*/ 12878128 w 581"/>
              <a:gd name="T55" fmla="*/ 60431965 h 609"/>
              <a:gd name="T56" fmla="*/ 58017218 w 581"/>
              <a:gd name="T57" fmla="*/ 28339815 h 609"/>
              <a:gd name="T58" fmla="*/ 13788823 w 581"/>
              <a:gd name="T59" fmla="*/ 28339815 h 609"/>
              <a:gd name="T60" fmla="*/ 13788823 w 581"/>
              <a:gd name="T61" fmla="*/ 35715700 h 609"/>
              <a:gd name="T62" fmla="*/ 61659637 w 581"/>
              <a:gd name="T63" fmla="*/ 31963007 h 609"/>
              <a:gd name="T64" fmla="*/ 58017218 w 581"/>
              <a:gd name="T65" fmla="*/ 43868240 h 609"/>
              <a:gd name="T66" fmla="*/ 35903020 w 581"/>
              <a:gd name="T67" fmla="*/ 43868240 h 609"/>
              <a:gd name="T68" fmla="*/ 13788823 w 581"/>
              <a:gd name="T69" fmla="*/ 43868240 h 609"/>
              <a:gd name="T70" fmla="*/ 13788823 w 581"/>
              <a:gd name="T71" fmla="*/ 51244484 h 609"/>
              <a:gd name="T72" fmla="*/ 35903020 w 581"/>
              <a:gd name="T73" fmla="*/ 51244484 h 609"/>
              <a:gd name="T74" fmla="*/ 61659637 w 581"/>
              <a:gd name="T75" fmla="*/ 47491791 h 609"/>
              <a:gd name="T76" fmla="*/ 54244957 w 581"/>
              <a:gd name="T77" fmla="*/ 14622627 h 609"/>
              <a:gd name="T78" fmla="*/ 50602538 w 581"/>
              <a:gd name="T79" fmla="*/ 10999436 h 609"/>
              <a:gd name="T80" fmla="*/ 54244957 w 581"/>
              <a:gd name="T81" fmla="*/ 0 h 609"/>
              <a:gd name="T82" fmla="*/ 58017218 w 581"/>
              <a:gd name="T83" fmla="*/ 10999436 h 609"/>
              <a:gd name="T84" fmla="*/ 35903020 w 581"/>
              <a:gd name="T85" fmla="*/ 14622627 h 609"/>
              <a:gd name="T86" fmla="*/ 32260601 w 581"/>
              <a:gd name="T87" fmla="*/ 10999436 h 609"/>
              <a:gd name="T88" fmla="*/ 35903020 w 581"/>
              <a:gd name="T89" fmla="*/ 0 h 609"/>
              <a:gd name="T90" fmla="*/ 39545439 w 581"/>
              <a:gd name="T91" fmla="*/ 10999436 h 609"/>
              <a:gd name="T92" fmla="*/ 17561444 w 581"/>
              <a:gd name="T93" fmla="*/ 14622627 h 609"/>
              <a:gd name="T94" fmla="*/ 13788823 w 581"/>
              <a:gd name="T95" fmla="*/ 10999436 h 609"/>
              <a:gd name="T96" fmla="*/ 17561444 w 581"/>
              <a:gd name="T97" fmla="*/ 0 h 609"/>
              <a:gd name="T98" fmla="*/ 21203502 w 581"/>
              <a:gd name="T99" fmla="*/ 10999436 h 609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0" t="0" r="r" b="b"/>
            <a:pathLst>
              <a:path w="581" h="609">
                <a:moveTo>
                  <a:pt x="566" y="523"/>
                </a:moveTo>
                <a:lnTo>
                  <a:pt x="566" y="523"/>
                </a:lnTo>
                <a:cubicBezTo>
                  <a:pt x="495" y="594"/>
                  <a:pt x="495" y="594"/>
                  <a:pt x="495" y="594"/>
                </a:cubicBezTo>
                <a:cubicBezTo>
                  <a:pt x="488" y="601"/>
                  <a:pt x="481" y="608"/>
                  <a:pt x="474" y="608"/>
                </a:cubicBezTo>
                <a:cubicBezTo>
                  <a:pt x="467" y="608"/>
                  <a:pt x="460" y="601"/>
                  <a:pt x="453" y="594"/>
                </a:cubicBezTo>
                <a:cubicBezTo>
                  <a:pt x="417" y="558"/>
                  <a:pt x="417" y="558"/>
                  <a:pt x="417" y="558"/>
                </a:cubicBezTo>
                <a:cubicBezTo>
                  <a:pt x="410" y="551"/>
                  <a:pt x="410" y="544"/>
                  <a:pt x="410" y="537"/>
                </a:cubicBezTo>
                <a:cubicBezTo>
                  <a:pt x="410" y="523"/>
                  <a:pt x="417" y="509"/>
                  <a:pt x="439" y="509"/>
                </a:cubicBezTo>
                <a:cubicBezTo>
                  <a:pt x="446" y="509"/>
                  <a:pt x="453" y="516"/>
                  <a:pt x="453" y="523"/>
                </a:cubicBezTo>
                <a:cubicBezTo>
                  <a:pt x="474" y="537"/>
                  <a:pt x="474" y="537"/>
                  <a:pt x="474" y="537"/>
                </a:cubicBezTo>
                <a:cubicBezTo>
                  <a:pt x="530" y="481"/>
                  <a:pt x="530" y="481"/>
                  <a:pt x="530" y="481"/>
                </a:cubicBezTo>
                <a:cubicBezTo>
                  <a:pt x="537" y="474"/>
                  <a:pt x="545" y="474"/>
                  <a:pt x="552" y="474"/>
                </a:cubicBezTo>
                <a:cubicBezTo>
                  <a:pt x="566" y="474"/>
                  <a:pt x="580" y="488"/>
                  <a:pt x="580" y="502"/>
                </a:cubicBezTo>
                <a:cubicBezTo>
                  <a:pt x="580" y="509"/>
                  <a:pt x="573" y="516"/>
                  <a:pt x="566" y="523"/>
                </a:cubicBezTo>
                <a:close/>
                <a:moveTo>
                  <a:pt x="474" y="495"/>
                </a:moveTo>
                <a:lnTo>
                  <a:pt x="474" y="495"/>
                </a:lnTo>
                <a:cubicBezTo>
                  <a:pt x="467" y="488"/>
                  <a:pt x="453" y="481"/>
                  <a:pt x="439" y="481"/>
                </a:cubicBezTo>
                <a:cubicBezTo>
                  <a:pt x="403" y="481"/>
                  <a:pt x="382" y="509"/>
                  <a:pt x="382" y="537"/>
                </a:cubicBezTo>
                <a:cubicBezTo>
                  <a:pt x="382" y="558"/>
                  <a:pt x="389" y="573"/>
                  <a:pt x="396" y="580"/>
                </a:cubicBezTo>
                <a:cubicBezTo>
                  <a:pt x="424" y="608"/>
                  <a:pt x="424" y="608"/>
                  <a:pt x="424" y="608"/>
                </a:cubicBezTo>
                <a:cubicBezTo>
                  <a:pt x="29" y="608"/>
                  <a:pt x="29" y="608"/>
                  <a:pt x="29" y="608"/>
                </a:cubicBezTo>
                <a:cubicBezTo>
                  <a:pt x="15" y="608"/>
                  <a:pt x="0" y="594"/>
                  <a:pt x="0" y="580"/>
                </a:cubicBezTo>
                <a:cubicBezTo>
                  <a:pt x="0" y="85"/>
                  <a:pt x="0" y="85"/>
                  <a:pt x="0" y="85"/>
                </a:cubicBezTo>
                <a:cubicBezTo>
                  <a:pt x="0" y="71"/>
                  <a:pt x="15" y="56"/>
                  <a:pt x="29" y="56"/>
                </a:cubicBezTo>
                <a:cubicBezTo>
                  <a:pt x="78" y="56"/>
                  <a:pt x="78" y="56"/>
                  <a:pt x="78" y="56"/>
                </a:cubicBezTo>
                <a:cubicBezTo>
                  <a:pt x="78" y="85"/>
                  <a:pt x="78" y="85"/>
                  <a:pt x="78" y="85"/>
                </a:cubicBezTo>
                <a:cubicBezTo>
                  <a:pt x="78" y="120"/>
                  <a:pt x="106" y="141"/>
                  <a:pt x="135" y="141"/>
                </a:cubicBezTo>
                <a:cubicBezTo>
                  <a:pt x="163" y="141"/>
                  <a:pt x="191" y="120"/>
                  <a:pt x="191" y="85"/>
                </a:cubicBezTo>
                <a:cubicBezTo>
                  <a:pt x="191" y="56"/>
                  <a:pt x="191" y="56"/>
                  <a:pt x="191" y="56"/>
                </a:cubicBezTo>
                <a:cubicBezTo>
                  <a:pt x="219" y="56"/>
                  <a:pt x="219" y="56"/>
                  <a:pt x="219" y="56"/>
                </a:cubicBezTo>
                <a:cubicBezTo>
                  <a:pt x="219" y="85"/>
                  <a:pt x="219" y="85"/>
                  <a:pt x="219" y="85"/>
                </a:cubicBezTo>
                <a:cubicBezTo>
                  <a:pt x="219" y="120"/>
                  <a:pt x="248" y="141"/>
                  <a:pt x="276" y="141"/>
                </a:cubicBezTo>
                <a:cubicBezTo>
                  <a:pt x="304" y="141"/>
                  <a:pt x="333" y="120"/>
                  <a:pt x="333" y="85"/>
                </a:cubicBezTo>
                <a:cubicBezTo>
                  <a:pt x="333" y="56"/>
                  <a:pt x="333" y="56"/>
                  <a:pt x="333" y="56"/>
                </a:cubicBezTo>
                <a:cubicBezTo>
                  <a:pt x="361" y="56"/>
                  <a:pt x="361" y="56"/>
                  <a:pt x="361" y="56"/>
                </a:cubicBezTo>
                <a:cubicBezTo>
                  <a:pt x="361" y="85"/>
                  <a:pt x="361" y="85"/>
                  <a:pt x="361" y="85"/>
                </a:cubicBezTo>
                <a:cubicBezTo>
                  <a:pt x="361" y="120"/>
                  <a:pt x="389" y="141"/>
                  <a:pt x="417" y="141"/>
                </a:cubicBezTo>
                <a:cubicBezTo>
                  <a:pt x="446" y="141"/>
                  <a:pt x="474" y="120"/>
                  <a:pt x="474" y="85"/>
                </a:cubicBezTo>
                <a:cubicBezTo>
                  <a:pt x="474" y="56"/>
                  <a:pt x="474" y="56"/>
                  <a:pt x="474" y="56"/>
                </a:cubicBezTo>
                <a:cubicBezTo>
                  <a:pt x="523" y="56"/>
                  <a:pt x="523" y="56"/>
                  <a:pt x="523" y="56"/>
                </a:cubicBezTo>
                <a:cubicBezTo>
                  <a:pt x="537" y="56"/>
                  <a:pt x="552" y="71"/>
                  <a:pt x="552" y="85"/>
                </a:cubicBezTo>
                <a:cubicBezTo>
                  <a:pt x="552" y="445"/>
                  <a:pt x="552" y="445"/>
                  <a:pt x="552" y="445"/>
                </a:cubicBezTo>
                <a:cubicBezTo>
                  <a:pt x="530" y="445"/>
                  <a:pt x="516" y="452"/>
                  <a:pt x="509" y="460"/>
                </a:cubicBezTo>
                <a:lnTo>
                  <a:pt x="474" y="495"/>
                </a:lnTo>
                <a:close/>
                <a:moveTo>
                  <a:pt x="78" y="488"/>
                </a:moveTo>
                <a:lnTo>
                  <a:pt x="78" y="488"/>
                </a:lnTo>
                <a:cubicBezTo>
                  <a:pt x="78" y="502"/>
                  <a:pt x="85" y="509"/>
                  <a:pt x="99" y="509"/>
                </a:cubicBezTo>
                <a:cubicBezTo>
                  <a:pt x="283" y="509"/>
                  <a:pt x="283" y="509"/>
                  <a:pt x="283" y="509"/>
                </a:cubicBezTo>
                <a:cubicBezTo>
                  <a:pt x="297" y="509"/>
                  <a:pt x="304" y="502"/>
                  <a:pt x="304" y="488"/>
                </a:cubicBezTo>
                <a:cubicBezTo>
                  <a:pt x="304" y="474"/>
                  <a:pt x="297" y="467"/>
                  <a:pt x="283" y="467"/>
                </a:cubicBezTo>
                <a:cubicBezTo>
                  <a:pt x="99" y="467"/>
                  <a:pt x="99" y="467"/>
                  <a:pt x="99" y="467"/>
                </a:cubicBezTo>
                <a:cubicBezTo>
                  <a:pt x="85" y="467"/>
                  <a:pt x="78" y="474"/>
                  <a:pt x="78" y="488"/>
                </a:cubicBezTo>
                <a:close/>
                <a:moveTo>
                  <a:pt x="446" y="219"/>
                </a:moveTo>
                <a:lnTo>
                  <a:pt x="446" y="219"/>
                </a:lnTo>
                <a:cubicBezTo>
                  <a:pt x="106" y="219"/>
                  <a:pt x="106" y="219"/>
                  <a:pt x="106" y="219"/>
                </a:cubicBezTo>
                <a:cubicBezTo>
                  <a:pt x="92" y="219"/>
                  <a:pt x="78" y="233"/>
                  <a:pt x="78" y="247"/>
                </a:cubicBezTo>
                <a:cubicBezTo>
                  <a:pt x="78" y="262"/>
                  <a:pt x="92" y="276"/>
                  <a:pt x="106" y="276"/>
                </a:cubicBezTo>
                <a:cubicBezTo>
                  <a:pt x="446" y="276"/>
                  <a:pt x="446" y="276"/>
                  <a:pt x="446" y="276"/>
                </a:cubicBezTo>
                <a:cubicBezTo>
                  <a:pt x="460" y="276"/>
                  <a:pt x="474" y="262"/>
                  <a:pt x="474" y="247"/>
                </a:cubicBezTo>
                <a:cubicBezTo>
                  <a:pt x="474" y="233"/>
                  <a:pt x="460" y="219"/>
                  <a:pt x="446" y="219"/>
                </a:cubicBezTo>
                <a:close/>
                <a:moveTo>
                  <a:pt x="446" y="339"/>
                </a:moveTo>
                <a:lnTo>
                  <a:pt x="446" y="339"/>
                </a:lnTo>
                <a:cubicBezTo>
                  <a:pt x="276" y="339"/>
                  <a:pt x="276" y="339"/>
                  <a:pt x="276" y="339"/>
                </a:cubicBezTo>
                <a:cubicBezTo>
                  <a:pt x="226" y="339"/>
                  <a:pt x="226" y="339"/>
                  <a:pt x="226" y="339"/>
                </a:cubicBezTo>
                <a:cubicBezTo>
                  <a:pt x="106" y="339"/>
                  <a:pt x="106" y="339"/>
                  <a:pt x="106" y="339"/>
                </a:cubicBezTo>
                <a:cubicBezTo>
                  <a:pt x="92" y="339"/>
                  <a:pt x="78" y="353"/>
                  <a:pt x="78" y="367"/>
                </a:cubicBezTo>
                <a:cubicBezTo>
                  <a:pt x="78" y="389"/>
                  <a:pt x="92" y="396"/>
                  <a:pt x="106" y="396"/>
                </a:cubicBezTo>
                <a:cubicBezTo>
                  <a:pt x="226" y="396"/>
                  <a:pt x="226" y="396"/>
                  <a:pt x="226" y="396"/>
                </a:cubicBezTo>
                <a:cubicBezTo>
                  <a:pt x="276" y="396"/>
                  <a:pt x="276" y="396"/>
                  <a:pt x="276" y="396"/>
                </a:cubicBezTo>
                <a:cubicBezTo>
                  <a:pt x="446" y="396"/>
                  <a:pt x="446" y="396"/>
                  <a:pt x="446" y="396"/>
                </a:cubicBezTo>
                <a:cubicBezTo>
                  <a:pt x="460" y="396"/>
                  <a:pt x="474" y="389"/>
                  <a:pt x="474" y="367"/>
                </a:cubicBezTo>
                <a:cubicBezTo>
                  <a:pt x="474" y="353"/>
                  <a:pt x="460" y="339"/>
                  <a:pt x="446" y="339"/>
                </a:cubicBezTo>
                <a:close/>
                <a:moveTo>
                  <a:pt x="417" y="113"/>
                </a:moveTo>
                <a:lnTo>
                  <a:pt x="417" y="113"/>
                </a:lnTo>
                <a:cubicBezTo>
                  <a:pt x="403" y="113"/>
                  <a:pt x="389" y="106"/>
                  <a:pt x="389" y="85"/>
                </a:cubicBezTo>
                <a:cubicBezTo>
                  <a:pt x="389" y="28"/>
                  <a:pt x="389" y="28"/>
                  <a:pt x="389" y="28"/>
                </a:cubicBezTo>
                <a:cubicBezTo>
                  <a:pt x="389" y="14"/>
                  <a:pt x="403" y="0"/>
                  <a:pt x="417" y="0"/>
                </a:cubicBezTo>
                <a:cubicBezTo>
                  <a:pt x="431" y="0"/>
                  <a:pt x="446" y="14"/>
                  <a:pt x="446" y="28"/>
                </a:cubicBezTo>
                <a:cubicBezTo>
                  <a:pt x="446" y="85"/>
                  <a:pt x="446" y="85"/>
                  <a:pt x="446" y="85"/>
                </a:cubicBezTo>
                <a:cubicBezTo>
                  <a:pt x="446" y="106"/>
                  <a:pt x="431" y="113"/>
                  <a:pt x="417" y="113"/>
                </a:cubicBezTo>
                <a:close/>
                <a:moveTo>
                  <a:pt x="276" y="113"/>
                </a:moveTo>
                <a:lnTo>
                  <a:pt x="276" y="113"/>
                </a:lnTo>
                <a:cubicBezTo>
                  <a:pt x="262" y="113"/>
                  <a:pt x="248" y="106"/>
                  <a:pt x="248" y="85"/>
                </a:cubicBezTo>
                <a:cubicBezTo>
                  <a:pt x="248" y="28"/>
                  <a:pt x="248" y="28"/>
                  <a:pt x="248" y="28"/>
                </a:cubicBezTo>
                <a:cubicBezTo>
                  <a:pt x="248" y="14"/>
                  <a:pt x="262" y="0"/>
                  <a:pt x="276" y="0"/>
                </a:cubicBezTo>
                <a:cubicBezTo>
                  <a:pt x="290" y="0"/>
                  <a:pt x="304" y="14"/>
                  <a:pt x="304" y="28"/>
                </a:cubicBezTo>
                <a:cubicBezTo>
                  <a:pt x="304" y="85"/>
                  <a:pt x="304" y="85"/>
                  <a:pt x="304" y="85"/>
                </a:cubicBezTo>
                <a:cubicBezTo>
                  <a:pt x="304" y="106"/>
                  <a:pt x="290" y="113"/>
                  <a:pt x="276" y="113"/>
                </a:cubicBezTo>
                <a:close/>
                <a:moveTo>
                  <a:pt x="135" y="113"/>
                </a:moveTo>
                <a:lnTo>
                  <a:pt x="135" y="113"/>
                </a:lnTo>
                <a:cubicBezTo>
                  <a:pt x="121" y="113"/>
                  <a:pt x="106" y="106"/>
                  <a:pt x="106" y="85"/>
                </a:cubicBezTo>
                <a:cubicBezTo>
                  <a:pt x="106" y="28"/>
                  <a:pt x="106" y="28"/>
                  <a:pt x="106" y="28"/>
                </a:cubicBezTo>
                <a:cubicBezTo>
                  <a:pt x="106" y="14"/>
                  <a:pt x="121" y="0"/>
                  <a:pt x="135" y="0"/>
                </a:cubicBezTo>
                <a:cubicBezTo>
                  <a:pt x="149" y="0"/>
                  <a:pt x="163" y="14"/>
                  <a:pt x="163" y="28"/>
                </a:cubicBezTo>
                <a:cubicBezTo>
                  <a:pt x="163" y="85"/>
                  <a:pt x="163" y="85"/>
                  <a:pt x="163" y="85"/>
                </a:cubicBezTo>
                <a:cubicBezTo>
                  <a:pt x="163" y="106"/>
                  <a:pt x="149" y="113"/>
                  <a:pt x="135" y="113"/>
                </a:cubicBezTo>
                <a:close/>
              </a:path>
            </a:pathLst>
          </a:custGeom>
          <a:solidFill>
            <a:srgbClr val="0350A9"/>
          </a:soli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 wrap="none" anchor="ctr"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2668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16F7F8-A5CC-A2FC-F1C5-C14086CA5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95575" y="365126"/>
            <a:ext cx="8820921" cy="634999"/>
          </a:xfrm>
        </p:spPr>
        <p:txBody>
          <a:bodyPr>
            <a:normAutofit fontScale="90000"/>
          </a:bodyPr>
          <a:lstStyle/>
          <a:p>
            <a:r>
              <a:rPr lang="fr-FR" sz="3600" dirty="0"/>
              <a:t>Et vous … êtes-vous prêt à jouer pour apprendre ?</a:t>
            </a:r>
            <a:br>
              <a:rPr lang="fr-FR" sz="3600" dirty="0"/>
            </a:br>
            <a:endParaRPr lang="fr-FR" dirty="0"/>
          </a:p>
        </p:txBody>
      </p:sp>
      <p:sp>
        <p:nvSpPr>
          <p:cNvPr id="17" name="Ellipse 16">
            <a:hlinkClick r:id="rId2"/>
            <a:extLst>
              <a:ext uri="{FF2B5EF4-FFF2-40B4-BE49-F238E27FC236}">
                <a16:creationId xmlns:a16="http://schemas.microsoft.com/office/drawing/2014/main" id="{D43D259C-8DF6-BAF6-29E4-B09BE3B7F28E}"/>
              </a:ext>
            </a:extLst>
          </p:cNvPr>
          <p:cNvSpPr/>
          <p:nvPr/>
        </p:nvSpPr>
        <p:spPr>
          <a:xfrm>
            <a:off x="9671125" y="3691940"/>
            <a:ext cx="1827212" cy="2446393"/>
          </a:xfrm>
          <a:prstGeom prst="ellipse">
            <a:avLst/>
          </a:prstGeom>
          <a:solidFill>
            <a:srgbClr val="CCD4CC"/>
          </a:solidFill>
          <a:ln w="19050" cap="flat" cmpd="sng" algn="ctr">
            <a:solidFill>
              <a:srgbClr val="156082">
                <a:shade val="15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5486493C-DD3F-50E0-A589-EA284E0A667D}"/>
              </a:ext>
            </a:extLst>
          </p:cNvPr>
          <p:cNvSpPr txBox="1"/>
          <p:nvPr/>
        </p:nvSpPr>
        <p:spPr>
          <a:xfrm>
            <a:off x="878407" y="3741078"/>
            <a:ext cx="63571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3A88B8"/>
                </a:solidFill>
                <a:latin typeface="Congenial SemiBold" panose="020F0502020204030204" pitchFamily="2" charset="0"/>
              </a:rPr>
              <a:t>Intéressés pour faire parti de l’aventure ? </a:t>
            </a:r>
          </a:p>
          <a:p>
            <a:r>
              <a:rPr lang="fr-FR" sz="2400" dirty="0">
                <a:solidFill>
                  <a:srgbClr val="3A88B8"/>
                </a:solidFill>
                <a:latin typeface="Congenial SemiBold" panose="02000503040000020004" pitchFamily="2" charset="0"/>
              </a:rPr>
              <a:t>Simplement curieux et envie de tester ?</a:t>
            </a:r>
          </a:p>
        </p:txBody>
      </p:sp>
      <p:graphicFrame>
        <p:nvGraphicFramePr>
          <p:cNvPr id="19" name="Diagramme 18">
            <a:extLst>
              <a:ext uri="{FF2B5EF4-FFF2-40B4-BE49-F238E27FC236}">
                <a16:creationId xmlns:a16="http://schemas.microsoft.com/office/drawing/2014/main" id="{2DBB8776-E749-0CF7-8DAA-8DDFAF2335E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8515487"/>
              </p:ext>
            </p:extLst>
          </p:nvPr>
        </p:nvGraphicFramePr>
        <p:xfrm>
          <a:off x="2031999" y="719667"/>
          <a:ext cx="9704080" cy="30885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ZoneTexte 19">
            <a:extLst>
              <a:ext uri="{FF2B5EF4-FFF2-40B4-BE49-F238E27FC236}">
                <a16:creationId xmlns:a16="http://schemas.microsoft.com/office/drawing/2014/main" id="{4B838F39-0F69-CEAC-89F3-5FFF1DA19F36}"/>
              </a:ext>
            </a:extLst>
          </p:cNvPr>
          <p:cNvSpPr txBox="1"/>
          <p:nvPr/>
        </p:nvSpPr>
        <p:spPr>
          <a:xfrm>
            <a:off x="624382" y="1223490"/>
            <a:ext cx="1818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196B24"/>
                </a:solidFill>
                <a:latin typeface="Aptos" panose="02110004020202020204"/>
              </a:rPr>
              <a:t>Décembre 2024 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36CFFDCE-D1C1-BAA0-1E44-2A4133AD1409}"/>
              </a:ext>
            </a:extLst>
          </p:cNvPr>
          <p:cNvSpPr txBox="1"/>
          <p:nvPr/>
        </p:nvSpPr>
        <p:spPr>
          <a:xfrm>
            <a:off x="4415011" y="1213686"/>
            <a:ext cx="14555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196B24"/>
                </a:solidFill>
                <a:latin typeface="Aptos" panose="02110004020202020204"/>
              </a:rPr>
              <a:t>Janvier 2026 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F8C3CD01-7FDD-3E3E-0F52-4175EFBF49CA}"/>
              </a:ext>
            </a:extLst>
          </p:cNvPr>
          <p:cNvSpPr txBox="1"/>
          <p:nvPr/>
        </p:nvSpPr>
        <p:spPr>
          <a:xfrm>
            <a:off x="5285389" y="3173111"/>
            <a:ext cx="30402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u="sng" dirty="0">
                <a:solidFill>
                  <a:srgbClr val="188C5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ptos" panose="02110004020202020204"/>
              </a:rPr>
              <a:t>Entre février et juin 2026 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7EE3336D-0BD5-B73F-50F2-936EC1443ADE}"/>
              </a:ext>
            </a:extLst>
          </p:cNvPr>
          <p:cNvSpPr txBox="1"/>
          <p:nvPr/>
        </p:nvSpPr>
        <p:spPr>
          <a:xfrm>
            <a:off x="10280125" y="2886195"/>
            <a:ext cx="14559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rgbClr val="0F9ED5"/>
                </a:solidFill>
                <a:latin typeface="Aptos" panose="02110004020202020204"/>
              </a:rPr>
              <a:t>Septembre 2026 </a:t>
            </a:r>
          </a:p>
        </p:txBody>
      </p:sp>
      <p:pic>
        <p:nvPicPr>
          <p:cNvPr id="24" name="Image 23">
            <a:extLst>
              <a:ext uri="{FF2B5EF4-FFF2-40B4-BE49-F238E27FC236}">
                <a16:creationId xmlns:a16="http://schemas.microsoft.com/office/drawing/2014/main" id="{DFC46753-9E17-EF1B-98A9-18543E5C1BF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aturation sat="33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804225" y="3532526"/>
            <a:ext cx="1455954" cy="1077888"/>
          </a:xfrm>
          <a:prstGeom prst="rect">
            <a:avLst/>
          </a:prstGeom>
        </p:spPr>
      </p:pic>
      <p:sp>
        <p:nvSpPr>
          <p:cNvPr id="25" name="ZoneTexte 24">
            <a:extLst>
              <a:ext uri="{FF2B5EF4-FFF2-40B4-BE49-F238E27FC236}">
                <a16:creationId xmlns:a16="http://schemas.microsoft.com/office/drawing/2014/main" id="{C940B22A-4260-AB4C-C8D2-CE3CF293EBE1}"/>
              </a:ext>
            </a:extLst>
          </p:cNvPr>
          <p:cNvSpPr txBox="1"/>
          <p:nvPr/>
        </p:nvSpPr>
        <p:spPr>
          <a:xfrm>
            <a:off x="1038084" y="4837103"/>
            <a:ext cx="838500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à"/>
            </a:pPr>
            <a:r>
              <a:rPr lang="fr-FR" sz="2400" b="1" dirty="0">
                <a:solidFill>
                  <a:prstClr val="black"/>
                </a:solidFill>
                <a:latin typeface="Aptos" panose="02110004020202020204"/>
                <a:sym typeface="Wingdings" panose="05000000000000000000" pitchFamily="2" charset="2"/>
                <a:hlinkClick r:id="rId2"/>
              </a:rPr>
              <a:t>Inscrivez-vous</a:t>
            </a:r>
            <a:r>
              <a:rPr lang="fr-FR" sz="2400" b="1" dirty="0">
                <a:solidFill>
                  <a:prstClr val="black"/>
                </a:solidFill>
                <a:latin typeface="Aptos" panose="02110004020202020204"/>
                <a:sym typeface="Wingdings" panose="05000000000000000000" pitchFamily="2" charset="2"/>
              </a:rPr>
              <a:t> </a:t>
            </a:r>
            <a:r>
              <a:rPr lang="fr-FR" sz="2400" dirty="0">
                <a:solidFill>
                  <a:prstClr val="black"/>
                </a:solidFill>
                <a:latin typeface="Aptos" panose="02110004020202020204"/>
                <a:sym typeface="Wingdings" panose="05000000000000000000" pitchFamily="2" charset="2"/>
              </a:rPr>
              <a:t>et </a:t>
            </a:r>
            <a:r>
              <a:rPr lang="fr-FR" sz="2400" b="1" dirty="0">
                <a:solidFill>
                  <a:srgbClr val="179D76"/>
                </a:solidFill>
                <a:latin typeface="Aptos" panose="02110004020202020204"/>
                <a:sym typeface="Wingdings" panose="05000000000000000000" pitchFamily="2" charset="2"/>
              </a:rPr>
              <a:t>recevez le kit de jeu en avant première </a:t>
            </a:r>
            <a:r>
              <a:rPr lang="fr-FR" sz="2400" dirty="0">
                <a:solidFill>
                  <a:prstClr val="black"/>
                </a:solidFill>
                <a:latin typeface="Aptos" panose="02110004020202020204"/>
                <a:sym typeface="Wingdings" panose="05000000000000000000" pitchFamily="2" charset="2"/>
              </a:rPr>
              <a:t>(début 2026)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r>
              <a:rPr lang="fr-FR" sz="2400" dirty="0">
                <a:solidFill>
                  <a:prstClr val="black"/>
                </a:solidFill>
                <a:latin typeface="Aptos" panose="02110004020202020204"/>
                <a:sym typeface="Wingdings" panose="05000000000000000000" pitchFamily="2" charset="2"/>
              </a:rPr>
              <a:t>Pensez à programmer votre séance de simulation en santé </a:t>
            </a:r>
            <a:r>
              <a:rPr lang="fr-FR" sz="2400" b="1" dirty="0">
                <a:solidFill>
                  <a:srgbClr val="188C54"/>
                </a:solidFill>
                <a:latin typeface="Aptos" panose="02110004020202020204"/>
                <a:sym typeface="Wingdings" panose="05000000000000000000" pitchFamily="2" charset="2"/>
              </a:rPr>
              <a:t>entre février et juin 2026</a:t>
            </a:r>
            <a:r>
              <a:rPr lang="fr-FR" sz="2400" dirty="0">
                <a:solidFill>
                  <a:prstClr val="black"/>
                </a:solidFill>
                <a:latin typeface="Aptos" panose="02110004020202020204"/>
                <a:sym typeface="Wingdings" panose="05000000000000000000" pitchFamily="2" charset="2"/>
              </a:rPr>
              <a:t> (en équipe ou en solo)</a:t>
            </a:r>
          </a:p>
          <a:p>
            <a:pPr marL="342900" indent="-342900">
              <a:buFont typeface="Wingdings" panose="05000000000000000000" pitchFamily="2" charset="2"/>
              <a:buChar char="à"/>
            </a:pPr>
            <a:endParaRPr lang="fr-FR" sz="2400" dirty="0">
              <a:solidFill>
                <a:prstClr val="black"/>
              </a:solidFill>
              <a:latin typeface="Aptos" panose="02110004020202020204"/>
            </a:endParaRPr>
          </a:p>
        </p:txBody>
      </p:sp>
      <p:pic>
        <p:nvPicPr>
          <p:cNvPr id="26" name="Image 25">
            <a:extLst>
              <a:ext uri="{FF2B5EF4-FFF2-40B4-BE49-F238E27FC236}">
                <a16:creationId xmlns:a16="http://schemas.microsoft.com/office/drawing/2014/main" id="{F7A58478-5C2C-0174-6858-0E6F95D5F28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-29211" y="2986838"/>
            <a:ext cx="819264" cy="2410161"/>
          </a:xfrm>
          <a:prstGeom prst="rect">
            <a:avLst/>
          </a:prstGeom>
        </p:spPr>
      </p:pic>
      <p:pic>
        <p:nvPicPr>
          <p:cNvPr id="27" name="Image 26">
            <a:extLst>
              <a:ext uri="{FF2B5EF4-FFF2-40B4-BE49-F238E27FC236}">
                <a16:creationId xmlns:a16="http://schemas.microsoft.com/office/drawing/2014/main" id="{CE5CD2E1-56F4-566A-3C8A-16E70493C7D2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7936" y="5028564"/>
            <a:ext cx="920032" cy="920032"/>
          </a:xfrm>
          <a:prstGeom prst="rect">
            <a:avLst/>
          </a:prstGeom>
        </p:spPr>
      </p:pic>
      <p:sp>
        <p:nvSpPr>
          <p:cNvPr id="28" name="ZoneTexte 27">
            <a:extLst>
              <a:ext uri="{FF2B5EF4-FFF2-40B4-BE49-F238E27FC236}">
                <a16:creationId xmlns:a16="http://schemas.microsoft.com/office/drawing/2014/main" id="{FF0C6BB8-6B70-E36E-E1AC-575CC57827A1}"/>
              </a:ext>
            </a:extLst>
          </p:cNvPr>
          <p:cNvSpPr txBox="1"/>
          <p:nvPr/>
        </p:nvSpPr>
        <p:spPr>
          <a:xfrm>
            <a:off x="9399825" y="3797554"/>
            <a:ext cx="23362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rgbClr val="179D76"/>
                </a:solidFill>
                <a:latin typeface="Congenial SemiBold" panose="020F0502020204030204" pitchFamily="2" charset="0"/>
              </a:rPr>
              <a:t>Pour </a:t>
            </a:r>
          </a:p>
          <a:p>
            <a:pPr algn="ctr"/>
            <a:r>
              <a:rPr lang="fr-FR" sz="2400" dirty="0">
                <a:solidFill>
                  <a:srgbClr val="179D76"/>
                </a:solidFill>
                <a:latin typeface="Congenial SemiBold" panose="020F0502020204030204" pitchFamily="2" charset="0"/>
              </a:rPr>
              <a:t>s’inscrire</a:t>
            </a:r>
            <a:endParaRPr lang="fr-FR" sz="2400" dirty="0">
              <a:solidFill>
                <a:srgbClr val="179D76"/>
              </a:solidFill>
              <a:latin typeface="Congenial SemiBold" panose="02000503040000020004" pitchFamily="2" charset="0"/>
            </a:endParaRPr>
          </a:p>
        </p:txBody>
      </p:sp>
      <p:sp>
        <p:nvSpPr>
          <p:cNvPr id="29" name="Flèche : bas 28">
            <a:extLst>
              <a:ext uri="{FF2B5EF4-FFF2-40B4-BE49-F238E27FC236}">
                <a16:creationId xmlns:a16="http://schemas.microsoft.com/office/drawing/2014/main" id="{DB3843B1-3178-AC26-3683-DAD7417585E4}"/>
              </a:ext>
            </a:extLst>
          </p:cNvPr>
          <p:cNvSpPr/>
          <p:nvPr/>
        </p:nvSpPr>
        <p:spPr>
          <a:xfrm>
            <a:off x="10391886" y="4572075"/>
            <a:ext cx="294399" cy="438195"/>
          </a:xfrm>
          <a:prstGeom prst="downArrow">
            <a:avLst>
              <a:gd name="adj1" fmla="val 38380"/>
              <a:gd name="adj2" fmla="val 47392"/>
            </a:avLst>
          </a:prstGeom>
          <a:solidFill>
            <a:srgbClr val="196B24"/>
          </a:solidFill>
          <a:ln w="1905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7830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/>
      <p:bldP spid="20" grpId="0"/>
      <p:bldP spid="21" grpId="0"/>
      <p:bldP spid="22" grpId="0"/>
      <p:bldP spid="23" grpId="0"/>
      <p:bldP spid="25" grpId="0"/>
      <p:bldP spid="28" grpId="0"/>
      <p:bldP spid="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B68D03-DCC4-B116-165D-C7E9319A3C71}"/>
              </a:ext>
            </a:extLst>
          </p:cNvPr>
          <p:cNvSpPr txBox="1">
            <a:spLocks/>
          </p:cNvSpPr>
          <p:nvPr/>
        </p:nvSpPr>
        <p:spPr>
          <a:xfrm>
            <a:off x="4445821" y="2894478"/>
            <a:ext cx="6455859" cy="53452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b="1" dirty="0">
                <a:solidFill>
                  <a:srgbClr val="0350A9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Merci pour votre attention !</a:t>
            </a:r>
            <a:endParaRPr lang="fr-FR" sz="3600" b="1" dirty="0">
              <a:solidFill>
                <a:srgbClr val="0350A9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024420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CHARTE_ETAT_ARS_ARA">
      <a:dk1>
        <a:sysClr val="windowText" lastClr="000000"/>
      </a:dk1>
      <a:lt1>
        <a:sysClr val="window" lastClr="FFFFFF"/>
      </a:lt1>
      <a:dk2>
        <a:srgbClr val="000091"/>
      </a:dk2>
      <a:lt2>
        <a:srgbClr val="E1000F"/>
      </a:lt2>
      <a:accent1>
        <a:srgbClr val="A0A800"/>
      </a:accent1>
      <a:accent2>
        <a:srgbClr val="5770BE"/>
      </a:accent2>
      <a:accent3>
        <a:srgbClr val="00AC8C"/>
      </a:accent3>
      <a:accent4>
        <a:srgbClr val="466964"/>
      </a:accent4>
      <a:accent5>
        <a:srgbClr val="FF6F63"/>
      </a:accent5>
      <a:accent6>
        <a:srgbClr val="484D7A"/>
      </a:accent6>
      <a:hlink>
        <a:srgbClr val="2323FF"/>
      </a:hlink>
      <a:folHlink>
        <a:srgbClr val="6D6D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10578</TotalTime>
  <Words>746</Words>
  <Application>Microsoft Office PowerPoint</Application>
  <PresentationFormat>Grand écran</PresentationFormat>
  <Paragraphs>102</Paragraphs>
  <Slides>9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21" baseType="lpstr">
      <vt:lpstr>Aptos</vt:lpstr>
      <vt:lpstr>Aptos Display</vt:lpstr>
      <vt:lpstr>Aptos Narrow</vt:lpstr>
      <vt:lpstr>Arial</vt:lpstr>
      <vt:lpstr>Calibri</vt:lpstr>
      <vt:lpstr>Calibri Light</vt:lpstr>
      <vt:lpstr>Congenial SemiBold</vt:lpstr>
      <vt:lpstr>Daytona Condensed Light</vt:lpstr>
      <vt:lpstr>Dreaming Outloud Pro</vt:lpstr>
      <vt:lpstr>Marianne</vt:lpstr>
      <vt:lpstr>Wingdings</vt:lpstr>
      <vt:lpstr>Thème Office</vt:lpstr>
      <vt:lpstr>Projet OMEDIT ARA- GT Psychiatrie  « Enquet’ EIGs : Psynergies »</vt:lpstr>
      <vt:lpstr>Contexte_ L’expérience d’un premier épisode</vt:lpstr>
      <vt:lpstr>Méthodologie de création</vt:lpstr>
      <vt:lpstr>Méthodologie de création</vt:lpstr>
      <vt:lpstr>Objectifs généraux du Serious Game</vt:lpstr>
      <vt:lpstr>Compétences développées</vt:lpstr>
      <vt:lpstr>En conclusion, un serious game …</vt:lpstr>
      <vt:lpstr>Et vous … êtes-vous prêt à jouer pour apprendre ? </vt:lpstr>
      <vt:lpstr>Présentation PowerPoint</vt:lpstr>
    </vt:vector>
  </TitlesOfParts>
  <Company>MINISTERE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HAAS, Cécilia</dc:creator>
  <cp:lastModifiedBy>LEITE IGREJA, Fatima (ARS-ARA/OMEDIT)</cp:lastModifiedBy>
  <cp:revision>545</cp:revision>
  <dcterms:created xsi:type="dcterms:W3CDTF">2020-10-23T06:57:26Z</dcterms:created>
  <dcterms:modified xsi:type="dcterms:W3CDTF">2025-12-19T12:57:30Z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094c1fb-3db8-4cce-b079-9b022302847f_Enabled">
    <vt:lpwstr>true</vt:lpwstr>
  </property>
  <property fmtid="{D5CDD505-2E9C-101B-9397-08002B2CF9AE}" pid="3" name="MSIP_Label_3094c1fb-3db8-4cce-b079-9b022302847f_SetDate">
    <vt:lpwstr>2025-10-14T12:30:32Z</vt:lpwstr>
  </property>
  <property fmtid="{D5CDD505-2E9C-101B-9397-08002B2CF9AE}" pid="4" name="MSIP_Label_3094c1fb-3db8-4cce-b079-9b022302847f_Method">
    <vt:lpwstr>Standard</vt:lpwstr>
  </property>
  <property fmtid="{D5CDD505-2E9C-101B-9397-08002B2CF9AE}" pid="5" name="MSIP_Label_3094c1fb-3db8-4cce-b079-9b022302847f_Name">
    <vt:lpwstr>[Prod v5] C1 - Standard</vt:lpwstr>
  </property>
  <property fmtid="{D5CDD505-2E9C-101B-9397-08002B2CF9AE}" pid="6" name="MSIP_Label_3094c1fb-3db8-4cce-b079-9b022302847f_SiteId">
    <vt:lpwstr>035e5292-5a25-4509-bb08-a555f7d31a8b</vt:lpwstr>
  </property>
  <property fmtid="{D5CDD505-2E9C-101B-9397-08002B2CF9AE}" pid="7" name="MSIP_Label_3094c1fb-3db8-4cce-b079-9b022302847f_ActionId">
    <vt:lpwstr>2e889d34-2a59-489e-a85a-44dbfe785110</vt:lpwstr>
  </property>
  <property fmtid="{D5CDD505-2E9C-101B-9397-08002B2CF9AE}" pid="8" name="MSIP_Label_3094c1fb-3db8-4cce-b079-9b022302847f_ContentBits">
    <vt:lpwstr>0</vt:lpwstr>
  </property>
  <property fmtid="{D5CDD505-2E9C-101B-9397-08002B2CF9AE}" pid="9" name="MSIP_Label_3094c1fb-3db8-4cce-b079-9b022302847f_Tag">
    <vt:lpwstr>10, 3, 0, 1</vt:lpwstr>
  </property>
</Properties>
</file>