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265" autoAdjust="0"/>
  </p:normalViewPr>
  <p:slideViewPr>
    <p:cSldViewPr snapToGrid="0">
      <p:cViewPr varScale="1">
        <p:scale>
          <a:sx n="103" d="100"/>
          <a:sy n="103" d="100"/>
        </p:scale>
        <p:origin x="9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2AF063-23F1-4BAD-A0A0-18DC59EDFBDD}" type="datetimeFigureOut">
              <a:rPr lang="fr-FR" smtClean="0"/>
              <a:t>17/12/2021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B36CFD-336A-45FB-B528-48851A37A8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1755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36CFD-336A-45FB-B528-48851A37A8C8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5044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5E08C-F5E4-478D-9E9B-C763A5F7D9B7}" type="datetimeFigureOut">
              <a:rPr lang="fr-FR" smtClean="0"/>
              <a:t>17/12/2021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710AC-D757-4B64-AAB8-7DEE3415FE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3530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5E08C-F5E4-478D-9E9B-C763A5F7D9B7}" type="datetimeFigureOut">
              <a:rPr lang="fr-FR" smtClean="0"/>
              <a:t>17/12/2021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710AC-D757-4B64-AAB8-7DEE3415FE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5400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5E08C-F5E4-478D-9E9B-C763A5F7D9B7}" type="datetimeFigureOut">
              <a:rPr lang="fr-FR" smtClean="0"/>
              <a:t>17/12/2021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710AC-D757-4B64-AAB8-7DEE3415FE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633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5E08C-F5E4-478D-9E9B-C763A5F7D9B7}" type="datetimeFigureOut">
              <a:rPr lang="fr-FR" smtClean="0"/>
              <a:t>17/12/2021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710AC-D757-4B64-AAB8-7DEE3415FE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307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5E08C-F5E4-478D-9E9B-C763A5F7D9B7}" type="datetimeFigureOut">
              <a:rPr lang="fr-FR" smtClean="0"/>
              <a:t>17/12/2021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710AC-D757-4B64-AAB8-7DEE3415FE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89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5E08C-F5E4-478D-9E9B-C763A5F7D9B7}" type="datetimeFigureOut">
              <a:rPr lang="fr-FR" smtClean="0"/>
              <a:t>17/12/2021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710AC-D757-4B64-AAB8-7DEE3415FE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4281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5E08C-F5E4-478D-9E9B-C763A5F7D9B7}" type="datetimeFigureOut">
              <a:rPr lang="fr-FR" smtClean="0"/>
              <a:t>17/12/2021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710AC-D757-4B64-AAB8-7DEE3415FE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5688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5E08C-F5E4-478D-9E9B-C763A5F7D9B7}" type="datetimeFigureOut">
              <a:rPr lang="fr-FR" smtClean="0"/>
              <a:t>17/12/2021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710AC-D757-4B64-AAB8-7DEE3415FE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6841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5E08C-F5E4-478D-9E9B-C763A5F7D9B7}" type="datetimeFigureOut">
              <a:rPr lang="fr-FR" smtClean="0"/>
              <a:t>17/12/2021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710AC-D757-4B64-AAB8-7DEE3415FE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3079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5E08C-F5E4-478D-9E9B-C763A5F7D9B7}" type="datetimeFigureOut">
              <a:rPr lang="fr-FR" smtClean="0"/>
              <a:t>17/12/2021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710AC-D757-4B64-AAB8-7DEE3415FE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4460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5E08C-F5E4-478D-9E9B-C763A5F7D9B7}" type="datetimeFigureOut">
              <a:rPr lang="fr-FR" smtClean="0"/>
              <a:t>17/12/2021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710AC-D757-4B64-AAB8-7DEE3415FE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8557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5E08C-F5E4-478D-9E9B-C763A5F7D9B7}" type="datetimeFigureOut">
              <a:rPr lang="fr-FR" smtClean="0"/>
              <a:t>17/12/2021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710AC-D757-4B64-AAB8-7DEE3415FE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3977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18" Type="http://schemas.openxmlformats.org/officeDocument/2006/relationships/image" Target="../media/image16.jpeg"/><Relationship Id="rId3" Type="http://schemas.openxmlformats.org/officeDocument/2006/relationships/image" Target="../media/image1.jpeg"/><Relationship Id="rId21" Type="http://schemas.openxmlformats.org/officeDocument/2006/relationships/hyperlink" Target="https://solidarites-sante.gouv.fr/IMG/pdf/fiche_annexe_1_oxyge_nothe_rapie.pdf" TargetMode="External"/><Relationship Id="rId7" Type="http://schemas.openxmlformats.org/officeDocument/2006/relationships/image" Target="../media/image5.jpe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jpeg"/><Relationship Id="rId20" Type="http://schemas.openxmlformats.org/officeDocument/2006/relationships/hyperlink" Target="https://www.srlf.org/media/oxygenation-haut-debit-ohd-au-cours-pandemie-covid-19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hyperlink" Target="https://splf.fr/oxygenotherapie-a-haut-debit-quelle-place-pour-linsuffisance-respiratoire-aigue-a-covid-19/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Tableau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458600"/>
              </p:ext>
            </p:extLst>
          </p:nvPr>
        </p:nvGraphicFramePr>
        <p:xfrm>
          <a:off x="141909" y="2515064"/>
          <a:ext cx="960060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3800">
                  <a:extLst>
                    <a:ext uri="{9D8B030D-6E8A-4147-A177-3AD203B41FA5}">
                      <a16:colId xmlns:a16="http://schemas.microsoft.com/office/drawing/2014/main" val="1425053408"/>
                    </a:ext>
                  </a:extLst>
                </a:gridCol>
                <a:gridCol w="3699164">
                  <a:extLst>
                    <a:ext uri="{9D8B030D-6E8A-4147-A177-3AD203B41FA5}">
                      <a16:colId xmlns:a16="http://schemas.microsoft.com/office/drawing/2014/main" val="1783705434"/>
                    </a:ext>
                  </a:extLst>
                </a:gridCol>
                <a:gridCol w="2967642">
                  <a:extLst>
                    <a:ext uri="{9D8B030D-6E8A-4147-A177-3AD203B41FA5}">
                      <a16:colId xmlns:a16="http://schemas.microsoft.com/office/drawing/2014/main" val="2159337856"/>
                    </a:ext>
                  </a:extLst>
                </a:gridCol>
              </a:tblGrid>
              <a:tr h="215274">
                <a:tc>
                  <a:txBody>
                    <a:bodyPr/>
                    <a:lstStyle/>
                    <a:p>
                      <a:r>
                        <a:rPr lang="fr-FR" sz="1000" b="0" dirty="0" smtClean="0"/>
                        <a:t>Système avec mélangeur AIR/O2 et réchauffeur-humidificateur</a:t>
                      </a:r>
                      <a:endParaRPr lang="fr-FR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/>
                        <a:t>Unité de thérapie à Haut Débit autonome et intégrée = Système avec turbine, débitmètre O2 et réchauffeur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b="0" dirty="0" smtClean="0"/>
                        <a:t>Respirateurs de réanimation équipés pour l’OHD :</a:t>
                      </a:r>
                    </a:p>
                    <a:p>
                      <a:pPr lvl="0"/>
                      <a:r>
                        <a:rPr lang="fr-FR" sz="1000" b="0" dirty="0" smtClean="0">
                          <a:sym typeface="Wingdings" panose="05000000000000000000" pitchFamily="2" charset="2"/>
                        </a:rPr>
                        <a:t> En mode de fonctionnement « OHD »</a:t>
                      </a:r>
                      <a:endParaRPr lang="fr-FR" sz="10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5806094"/>
                  </a:ext>
                </a:extLst>
              </a:tr>
            </a:tbl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96" t="13090" r="20163" b="13213"/>
          <a:stretch/>
        </p:blipFill>
        <p:spPr>
          <a:xfrm>
            <a:off x="141909" y="592645"/>
            <a:ext cx="507076" cy="715319"/>
          </a:xfrm>
          <a:prstGeom prst="rect">
            <a:avLst/>
          </a:prstGeom>
        </p:spPr>
      </p:pic>
      <p:sp>
        <p:nvSpPr>
          <p:cNvPr id="7" name="Pensées 6"/>
          <p:cNvSpPr/>
          <p:nvPr/>
        </p:nvSpPr>
        <p:spPr>
          <a:xfrm>
            <a:off x="251401" y="599738"/>
            <a:ext cx="3938214" cy="1884646"/>
          </a:xfrm>
          <a:prstGeom prst="cloudCallout">
            <a:avLst>
              <a:gd name="adj1" fmla="val -40953"/>
              <a:gd name="adj2" fmla="val -47124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688120" y="704865"/>
            <a:ext cx="3357829" cy="1485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u="sng" dirty="0" err="1" smtClean="0"/>
              <a:t>Pré-requis</a:t>
            </a:r>
            <a:r>
              <a:rPr lang="fr-FR" sz="1050" b="1" u="sng" dirty="0" smtClean="0"/>
              <a:t> avant mise sous OHD</a:t>
            </a:r>
          </a:p>
          <a:p>
            <a:r>
              <a:rPr lang="fr-FR" sz="1000" dirty="0" smtClean="0">
                <a:sym typeface="Wingdings" panose="05000000000000000000" pitchFamily="2" charset="2"/>
              </a:rPr>
              <a:t></a:t>
            </a:r>
            <a:r>
              <a:rPr lang="fr-FR" sz="1000" u="sng" dirty="0" smtClean="0"/>
              <a:t>Soignants</a:t>
            </a:r>
            <a:r>
              <a:rPr lang="fr-FR" sz="1000" dirty="0" smtClean="0"/>
              <a:t> : Prescription médicale, surveillance patient </a:t>
            </a:r>
            <a:r>
              <a:rPr lang="fr-FR" sz="1000" dirty="0"/>
              <a:t>définie </a:t>
            </a:r>
            <a:r>
              <a:rPr lang="fr-FR" sz="1000" dirty="0" smtClean="0"/>
              <a:t>(ex: Fréquence respiratoire, SpO2, Score </a:t>
            </a:r>
            <a:r>
              <a:rPr lang="fr-FR" sz="1000" dirty="0"/>
              <a:t>ROX, </a:t>
            </a:r>
            <a:r>
              <a:rPr lang="fr-FR" sz="1000" dirty="0" smtClean="0"/>
              <a:t>état cutané…), formation reçue sur l’OHD, protection en lien avec aérosolisation (dont masque FFP2, aération …)</a:t>
            </a:r>
          </a:p>
          <a:p>
            <a:r>
              <a:rPr lang="fr-FR" sz="1000" dirty="0" smtClean="0">
                <a:sym typeface="Wingdings" panose="05000000000000000000" pitchFamily="2" charset="2"/>
              </a:rPr>
              <a:t></a:t>
            </a:r>
            <a:r>
              <a:rPr lang="fr-FR" sz="1000" u="sng" dirty="0" smtClean="0"/>
              <a:t>Patients</a:t>
            </a:r>
            <a:r>
              <a:rPr lang="fr-FR" sz="1000" dirty="0" smtClean="0"/>
              <a:t> : positionnement défini, protection du risque d’aérosolisation maitrisé avec un </a:t>
            </a:r>
            <a:r>
              <a:rPr lang="fr-FR" sz="1000" dirty="0"/>
              <a:t>masque </a:t>
            </a:r>
            <a:endParaRPr lang="fr-FR" sz="1000" dirty="0" smtClean="0"/>
          </a:p>
          <a:p>
            <a:r>
              <a:rPr lang="fr-FR" sz="1000" dirty="0" smtClean="0">
                <a:sym typeface="Wingdings" panose="05000000000000000000" pitchFamily="2" charset="2"/>
              </a:rPr>
              <a:t></a:t>
            </a:r>
            <a:r>
              <a:rPr lang="fr-FR" sz="1000" u="sng" dirty="0" smtClean="0"/>
              <a:t>Matériel</a:t>
            </a:r>
            <a:r>
              <a:rPr lang="fr-FR" sz="1000" dirty="0" smtClean="0"/>
              <a:t> :  Identifié, listé et disponible (O2/Air; appareillage; circuit adapté; filtre adapté si besoin)</a:t>
            </a:r>
            <a:endParaRPr lang="fr-FR" sz="1000" dirty="0"/>
          </a:p>
        </p:txBody>
      </p:sp>
      <p:sp>
        <p:nvSpPr>
          <p:cNvPr id="9" name="Carré corné 8"/>
          <p:cNvSpPr/>
          <p:nvPr/>
        </p:nvSpPr>
        <p:spPr>
          <a:xfrm>
            <a:off x="4392566" y="596717"/>
            <a:ext cx="5130452" cy="1020705"/>
          </a:xfrm>
          <a:prstGeom prst="foldedCorner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4384254" y="577150"/>
            <a:ext cx="513876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u="sng" dirty="0" smtClean="0"/>
              <a:t>Les particularités de l’OHD</a:t>
            </a:r>
          </a:p>
          <a:p>
            <a:pPr marL="228600" indent="-228600">
              <a:buFont typeface="Wingdings" panose="05000000000000000000" pitchFamily="2" charset="2"/>
              <a:buChar char="ü"/>
            </a:pPr>
            <a:r>
              <a:rPr lang="fr-FR" sz="1000" dirty="0" smtClean="0"/>
              <a:t>Une interface patient spécifique : Canules nasales haut débit (type </a:t>
            </a:r>
            <a:r>
              <a:rPr lang="fr-FR" sz="1000" dirty="0" err="1" smtClean="0"/>
              <a:t>Optiflow</a:t>
            </a:r>
            <a:r>
              <a:rPr lang="fr-FR" sz="1000" dirty="0" smtClean="0"/>
              <a:t>®, </a:t>
            </a:r>
            <a:r>
              <a:rPr lang="fr-FR" sz="1000" dirty="0"/>
              <a:t>MASIMO®)</a:t>
            </a:r>
            <a:endParaRPr lang="fr-FR" sz="1000" dirty="0" smtClean="0"/>
          </a:p>
          <a:p>
            <a:pPr marL="228600" indent="-228600">
              <a:buFont typeface="Wingdings" panose="05000000000000000000" pitchFamily="2" charset="2"/>
              <a:buChar char="ü"/>
            </a:pPr>
            <a:r>
              <a:rPr lang="fr-FR" sz="1000" dirty="0" smtClean="0"/>
              <a:t>De l’oxygène correctement réchauffé      ET humidifié</a:t>
            </a:r>
          </a:p>
          <a:p>
            <a:pPr marL="228600" indent="-228600">
              <a:buFont typeface="Wingdings" panose="05000000000000000000" pitchFamily="2" charset="2"/>
              <a:buChar char="ü"/>
            </a:pPr>
            <a:r>
              <a:rPr lang="fr-FR" sz="1000" dirty="0" smtClean="0"/>
              <a:t>Un appareillage adapté (tous les respirateurs ne font pas du Haut débit)</a:t>
            </a:r>
          </a:p>
          <a:p>
            <a:pPr marL="228600" indent="-228600">
              <a:buFont typeface="Wingdings" panose="05000000000000000000" pitchFamily="2" charset="2"/>
              <a:buChar char="ü"/>
            </a:pPr>
            <a:r>
              <a:rPr lang="fr-FR" sz="1000" dirty="0" smtClean="0"/>
              <a:t>Un réseau d’oxygène dont le dimensionnement est adapté et la réserve suffisante à la délivrance des hauts débits avec nombre de branchement possible connu par service</a:t>
            </a:r>
            <a:endParaRPr lang="fr-FR" sz="1000" dirty="0"/>
          </a:p>
        </p:txBody>
      </p: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1485" y="947904"/>
            <a:ext cx="431533" cy="366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6107" y="963734"/>
            <a:ext cx="175605" cy="140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1620" y="963734"/>
            <a:ext cx="175604" cy="140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ZoneTexte 15"/>
          <p:cNvSpPr txBox="1"/>
          <p:nvPr/>
        </p:nvSpPr>
        <p:spPr>
          <a:xfrm>
            <a:off x="4108646" y="2093103"/>
            <a:ext cx="1446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 smtClean="0"/>
              <a:t>Les appareils </a:t>
            </a:r>
            <a:endParaRPr lang="fr-FR" u="sng" dirty="0"/>
          </a:p>
        </p:txBody>
      </p:sp>
      <p:pic>
        <p:nvPicPr>
          <p:cNvPr id="22" name="Image 21" descr="Une image contenant table, tenant, eau, homme&#10;&#10;Description générée automatiquemen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31" t="2667"/>
          <a:stretch>
            <a:fillRect/>
          </a:stretch>
        </p:blipFill>
        <p:spPr bwMode="auto">
          <a:xfrm>
            <a:off x="56488" y="2894467"/>
            <a:ext cx="932727" cy="1604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Organigramme : Délai 22"/>
          <p:cNvSpPr/>
          <p:nvPr/>
        </p:nvSpPr>
        <p:spPr bwMode="auto">
          <a:xfrm>
            <a:off x="1019875" y="2927719"/>
            <a:ext cx="1481137" cy="500383"/>
          </a:xfrm>
          <a:prstGeom prst="flowChartDelay">
            <a:avLst/>
          </a:prstGeom>
          <a:gradFill rotWithShape="1">
            <a:gsLst>
              <a:gs pos="0">
                <a:srgbClr val="A5A5A5">
                  <a:satMod val="103000"/>
                  <a:lumMod val="102000"/>
                  <a:tint val="94000"/>
                </a:srgbClr>
              </a:gs>
              <a:gs pos="50000">
                <a:srgbClr val="A5A5A5">
                  <a:satMod val="110000"/>
                  <a:lumMod val="100000"/>
                  <a:shade val="100000"/>
                </a:srgbClr>
              </a:gs>
              <a:gs pos="100000">
                <a:srgbClr val="A5A5A5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rgbClr val="A5A5A5"/>
            </a:solidFill>
            <a:prstDash val="solid"/>
            <a:miter lim="800000"/>
          </a:ln>
          <a:effectLst/>
        </p:spPr>
        <p:txBody>
          <a:bodyPr anchor="ctr"/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kern="0" dirty="0" smtClean="0">
                <a:solidFill>
                  <a:sysClr val="window" lastClr="FFFFFF"/>
                </a:solidFill>
                <a:latin typeface="Calibri" panose="020F0502020204030204"/>
                <a:ea typeface="Calibri"/>
                <a:cs typeface="Times New Roman"/>
              </a:rPr>
              <a:t>Ex: Mélangeur </a:t>
            </a:r>
            <a:r>
              <a:rPr lang="fr-FR" sz="900" kern="0" dirty="0">
                <a:solidFill>
                  <a:sysClr val="window" lastClr="FFFFFF"/>
                </a:solidFill>
                <a:latin typeface="Calibri" panose="020F0502020204030204"/>
                <a:ea typeface="Calibri"/>
                <a:cs typeface="Times New Roman"/>
              </a:rPr>
              <a:t> Fisher &amp; </a:t>
            </a:r>
            <a:r>
              <a:rPr lang="fr-FR" sz="900" kern="0" dirty="0" err="1" smtClean="0">
                <a:solidFill>
                  <a:sysClr val="window" lastClr="FFFFFF"/>
                </a:solidFill>
                <a:latin typeface="Calibri" panose="020F0502020204030204"/>
                <a:ea typeface="Calibri"/>
                <a:cs typeface="Times New Roman"/>
              </a:rPr>
              <a:t>Paykel</a:t>
            </a:r>
            <a:r>
              <a:rPr lang="fr-FR" sz="900" kern="0" dirty="0" smtClean="0">
                <a:solidFill>
                  <a:sysClr val="window" lastClr="FFFFFF"/>
                </a:solidFill>
                <a:latin typeface="Calibri" panose="020F0502020204030204"/>
                <a:ea typeface="Calibri"/>
                <a:cs typeface="Times New Roman"/>
              </a:rPr>
              <a:t> + MR850</a:t>
            </a:r>
            <a:endParaRPr lang="fr-FR" sz="900" kern="0" dirty="0">
              <a:solidFill>
                <a:sysClr val="window" lastClr="FFFFFF"/>
              </a:solidFill>
              <a:latin typeface="Calibri" panose="020F0502020204030204"/>
              <a:ea typeface="Calibri"/>
              <a:cs typeface="Times New Roman"/>
            </a:endParaRPr>
          </a:p>
        </p:txBody>
      </p:sp>
      <p:pic>
        <p:nvPicPr>
          <p:cNvPr id="25" name="Image 24"/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31" r="24886"/>
          <a:stretch/>
        </p:blipFill>
        <p:spPr bwMode="auto">
          <a:xfrm>
            <a:off x="4317367" y="2931522"/>
            <a:ext cx="704821" cy="48722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6" name="Organigramme : Délai 25"/>
          <p:cNvSpPr/>
          <p:nvPr/>
        </p:nvSpPr>
        <p:spPr bwMode="auto">
          <a:xfrm>
            <a:off x="3208306" y="2931522"/>
            <a:ext cx="1169874" cy="493535"/>
          </a:xfrm>
          <a:prstGeom prst="flowChartDelay">
            <a:avLst/>
          </a:prstGeom>
          <a:gradFill rotWithShape="1">
            <a:gsLst>
              <a:gs pos="0">
                <a:srgbClr val="A5A5A5">
                  <a:satMod val="103000"/>
                  <a:lumMod val="102000"/>
                  <a:tint val="94000"/>
                </a:srgbClr>
              </a:gs>
              <a:gs pos="50000">
                <a:srgbClr val="A5A5A5">
                  <a:satMod val="110000"/>
                  <a:lumMod val="100000"/>
                  <a:shade val="100000"/>
                </a:srgbClr>
              </a:gs>
              <a:gs pos="100000">
                <a:srgbClr val="A5A5A5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rgbClr val="A5A5A5"/>
            </a:solidFill>
            <a:prstDash val="solid"/>
            <a:miter lim="800000"/>
          </a:ln>
          <a:effectLst/>
        </p:spPr>
        <p:txBody>
          <a:bodyPr anchor="ctr"/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kern="0" dirty="0" smtClean="0">
                <a:solidFill>
                  <a:sysClr val="window" lastClr="FFFFFF"/>
                </a:solidFill>
                <a:latin typeface="Calibri" panose="020F0502020204030204"/>
                <a:ea typeface="Calibri"/>
                <a:cs typeface="Times New Roman"/>
              </a:rPr>
              <a:t>Ex: TNI </a:t>
            </a:r>
            <a:r>
              <a:rPr lang="fr-FR" sz="900" kern="0" dirty="0" err="1" smtClean="0">
                <a:solidFill>
                  <a:sysClr val="window" lastClr="FFFFFF"/>
                </a:solidFill>
                <a:latin typeface="Calibri" panose="020F0502020204030204"/>
                <a:ea typeface="Calibri"/>
                <a:cs typeface="Times New Roman"/>
              </a:rPr>
              <a:t>Softflow</a:t>
            </a:r>
            <a:r>
              <a:rPr lang="fr-FR" sz="900" kern="0" dirty="0" smtClean="0">
                <a:solidFill>
                  <a:sysClr val="window" lastClr="FFFFFF"/>
                </a:solidFill>
                <a:latin typeface="Calibri" panose="020F0502020204030204"/>
                <a:ea typeface="Calibri"/>
                <a:cs typeface="Times New Roman"/>
              </a:rPr>
              <a:t> MASIMO</a:t>
            </a:r>
            <a:endParaRPr lang="fr-FR" sz="900" kern="0" dirty="0">
              <a:solidFill>
                <a:sysClr val="window" lastClr="FFFFFF"/>
              </a:solidFill>
              <a:latin typeface="Calibri" panose="020F0502020204030204"/>
              <a:ea typeface="Calibri"/>
              <a:cs typeface="Times New Roman"/>
            </a:endParaRPr>
          </a:p>
        </p:txBody>
      </p:sp>
      <p:sp>
        <p:nvSpPr>
          <p:cNvPr id="27" name="Organigramme : Délai 26"/>
          <p:cNvSpPr/>
          <p:nvPr/>
        </p:nvSpPr>
        <p:spPr bwMode="auto">
          <a:xfrm>
            <a:off x="5426661" y="3975151"/>
            <a:ext cx="1169874" cy="431979"/>
          </a:xfrm>
          <a:prstGeom prst="flowChartDelay">
            <a:avLst/>
          </a:prstGeom>
          <a:gradFill rotWithShape="1">
            <a:gsLst>
              <a:gs pos="0">
                <a:srgbClr val="A5A5A5">
                  <a:satMod val="103000"/>
                  <a:lumMod val="102000"/>
                  <a:tint val="94000"/>
                </a:srgbClr>
              </a:gs>
              <a:gs pos="50000">
                <a:srgbClr val="A5A5A5">
                  <a:satMod val="110000"/>
                  <a:lumMod val="100000"/>
                  <a:shade val="100000"/>
                </a:srgbClr>
              </a:gs>
              <a:gs pos="100000">
                <a:srgbClr val="A5A5A5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rgbClr val="A5A5A5"/>
            </a:solidFill>
            <a:prstDash val="solid"/>
            <a:miter lim="800000"/>
          </a:ln>
          <a:effectLst/>
        </p:spPr>
        <p:txBody>
          <a:bodyPr anchor="ctr"/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kern="0" dirty="0" smtClean="0">
                <a:solidFill>
                  <a:sysClr val="window" lastClr="FFFFFF"/>
                </a:solidFill>
                <a:latin typeface="Calibri" panose="020F0502020204030204"/>
                <a:ea typeface="Calibri"/>
                <a:cs typeface="Times New Roman"/>
              </a:rPr>
              <a:t>Ex: AIRVO </a:t>
            </a:r>
            <a:r>
              <a:rPr lang="fr-FR" sz="900" kern="0" dirty="0">
                <a:solidFill>
                  <a:sysClr val="window" lastClr="FFFFFF"/>
                </a:solidFill>
                <a:latin typeface="Calibri" panose="020F0502020204030204"/>
                <a:ea typeface="Calibri"/>
                <a:cs typeface="Times New Roman"/>
              </a:rPr>
              <a:t>2 Fisher &amp; </a:t>
            </a:r>
            <a:r>
              <a:rPr lang="fr-FR" sz="900" kern="0" dirty="0" err="1">
                <a:solidFill>
                  <a:sysClr val="window" lastClr="FFFFFF"/>
                </a:solidFill>
                <a:latin typeface="Calibri" panose="020F0502020204030204"/>
                <a:ea typeface="Calibri"/>
                <a:cs typeface="Times New Roman"/>
              </a:rPr>
              <a:t>paykel</a:t>
            </a:r>
            <a:endParaRPr lang="fr-FR" sz="900" kern="0" dirty="0">
              <a:solidFill>
                <a:sysClr val="window" lastClr="FFFFFF"/>
              </a:solidFill>
              <a:latin typeface="Calibri" panose="020F0502020204030204"/>
              <a:ea typeface="Calibri"/>
              <a:cs typeface="Times New Roman"/>
            </a:endParaRPr>
          </a:p>
        </p:txBody>
      </p:sp>
      <p:pic>
        <p:nvPicPr>
          <p:cNvPr id="1026" name="Image 1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3974" y="2918470"/>
            <a:ext cx="1250377" cy="1573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Organigramme : Délai 28"/>
          <p:cNvSpPr/>
          <p:nvPr/>
        </p:nvSpPr>
        <p:spPr bwMode="auto">
          <a:xfrm>
            <a:off x="8000082" y="2925003"/>
            <a:ext cx="1660272" cy="519169"/>
          </a:xfrm>
          <a:prstGeom prst="flowChartDelay">
            <a:avLst/>
          </a:prstGeom>
          <a:gradFill rotWithShape="1">
            <a:gsLst>
              <a:gs pos="0">
                <a:srgbClr val="A5A5A5">
                  <a:satMod val="103000"/>
                  <a:lumMod val="102000"/>
                  <a:tint val="94000"/>
                </a:srgbClr>
              </a:gs>
              <a:gs pos="50000">
                <a:srgbClr val="A5A5A5">
                  <a:satMod val="110000"/>
                  <a:lumMod val="100000"/>
                  <a:shade val="100000"/>
                </a:srgbClr>
              </a:gs>
              <a:gs pos="100000">
                <a:srgbClr val="A5A5A5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rgbClr val="A5A5A5"/>
            </a:solidFill>
            <a:prstDash val="solid"/>
            <a:miter lim="800000"/>
          </a:ln>
          <a:effectLst/>
        </p:spPr>
        <p:txBody>
          <a:bodyPr anchor="ctr"/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kern="0" dirty="0">
                <a:solidFill>
                  <a:sysClr val="window" lastClr="FFFFFF"/>
                </a:solidFill>
                <a:latin typeface="Calibri" panose="020F0502020204030204"/>
                <a:ea typeface="Calibri"/>
                <a:cs typeface="Times New Roman"/>
              </a:rPr>
              <a:t>Ex: Game </a:t>
            </a:r>
            <a:r>
              <a:rPr lang="fr-FR" sz="900" kern="0" dirty="0" err="1">
                <a:solidFill>
                  <a:sysClr val="window" lastClr="FFFFFF"/>
                </a:solidFill>
                <a:latin typeface="Calibri" panose="020F0502020204030204"/>
                <a:ea typeface="Calibri"/>
                <a:cs typeface="Times New Roman"/>
              </a:rPr>
              <a:t>Servo</a:t>
            </a:r>
            <a:r>
              <a:rPr lang="fr-FR" sz="900" kern="0" dirty="0">
                <a:solidFill>
                  <a:sysClr val="window" lastClr="FFFFFF"/>
                </a:solidFill>
                <a:latin typeface="Calibri" panose="020F0502020204030204"/>
                <a:ea typeface="Calibri"/>
                <a:cs typeface="Times New Roman"/>
              </a:rPr>
              <a:t>, </a:t>
            </a:r>
            <a:r>
              <a:rPr lang="fr-FR" sz="900" kern="0" dirty="0" err="1">
                <a:solidFill>
                  <a:sysClr val="window" lastClr="FFFFFF"/>
                </a:solidFill>
                <a:latin typeface="Calibri" panose="020F0502020204030204"/>
                <a:ea typeface="Calibri"/>
                <a:cs typeface="Times New Roman"/>
              </a:rPr>
              <a:t>Dräger</a:t>
            </a:r>
            <a:r>
              <a:rPr lang="fr-FR" sz="900" kern="0" dirty="0">
                <a:solidFill>
                  <a:sysClr val="window" lastClr="FFFFFF"/>
                </a:solidFill>
                <a:latin typeface="Calibri" panose="020F0502020204030204"/>
                <a:ea typeface="Calibri"/>
                <a:cs typeface="Times New Roman"/>
              </a:rPr>
              <a:t>®, </a:t>
            </a:r>
            <a:r>
              <a:rPr lang="fr-FR" sz="900" kern="0" dirty="0" err="1">
                <a:solidFill>
                  <a:sysClr val="window" lastClr="FFFFFF"/>
                </a:solidFill>
                <a:latin typeface="Calibri" panose="020F0502020204030204"/>
                <a:ea typeface="Calibri"/>
                <a:cs typeface="Times New Roman"/>
              </a:rPr>
              <a:t>Medtronic</a:t>
            </a:r>
            <a:r>
              <a:rPr lang="fr-FR" sz="900" kern="0" dirty="0">
                <a:solidFill>
                  <a:sysClr val="window" lastClr="FFFFFF"/>
                </a:solidFill>
                <a:latin typeface="Calibri" panose="020F0502020204030204"/>
                <a:ea typeface="Calibri"/>
                <a:cs typeface="Times New Roman"/>
              </a:rPr>
              <a:t>®, Air liquide®, Hamilton®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4131014" y="4382275"/>
            <a:ext cx="1260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 smtClean="0"/>
              <a:t>Les circuits </a:t>
            </a:r>
            <a:endParaRPr lang="fr-FR" u="sng" dirty="0"/>
          </a:p>
        </p:txBody>
      </p:sp>
      <p:graphicFrame>
        <p:nvGraphicFramePr>
          <p:cNvPr id="35" name="Tableau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439174"/>
              </p:ext>
            </p:extLst>
          </p:nvPr>
        </p:nvGraphicFramePr>
        <p:xfrm>
          <a:off x="141909" y="4712590"/>
          <a:ext cx="9600606" cy="85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3800">
                  <a:extLst>
                    <a:ext uri="{9D8B030D-6E8A-4147-A177-3AD203B41FA5}">
                      <a16:colId xmlns:a16="http://schemas.microsoft.com/office/drawing/2014/main" val="1425053408"/>
                    </a:ext>
                  </a:extLst>
                </a:gridCol>
                <a:gridCol w="1849582">
                  <a:extLst>
                    <a:ext uri="{9D8B030D-6E8A-4147-A177-3AD203B41FA5}">
                      <a16:colId xmlns:a16="http://schemas.microsoft.com/office/drawing/2014/main" val="1783705434"/>
                    </a:ext>
                  </a:extLst>
                </a:gridCol>
                <a:gridCol w="1849582">
                  <a:extLst>
                    <a:ext uri="{9D8B030D-6E8A-4147-A177-3AD203B41FA5}">
                      <a16:colId xmlns:a16="http://schemas.microsoft.com/office/drawing/2014/main" val="3658624874"/>
                    </a:ext>
                  </a:extLst>
                </a:gridCol>
                <a:gridCol w="2967642">
                  <a:extLst>
                    <a:ext uri="{9D8B030D-6E8A-4147-A177-3AD203B41FA5}">
                      <a16:colId xmlns:a16="http://schemas.microsoft.com/office/drawing/2014/main" val="2159337856"/>
                    </a:ext>
                  </a:extLst>
                </a:gridCol>
              </a:tblGrid>
              <a:tr h="258418">
                <a:tc>
                  <a:txBody>
                    <a:bodyPr/>
                    <a:lstStyle/>
                    <a:p>
                      <a:r>
                        <a:rPr lang="fr-FR" sz="1000" b="0" dirty="0" smtClean="0"/>
                        <a:t>Circuit Monobranche, humidifiant et chauffant=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000" b="0" dirty="0" smtClean="0"/>
                        <a:t>Circuit Monobranche, humidifiant et chauffant </a:t>
                      </a:r>
                      <a:r>
                        <a:rPr lang="fr-FR" sz="1000" b="0" dirty="0" err="1" smtClean="0"/>
                        <a:t>prémonté</a:t>
                      </a:r>
                      <a:r>
                        <a:rPr lang="fr-FR" sz="1000" b="0" dirty="0" smtClean="0"/>
                        <a:t> CAPTIF</a:t>
                      </a:r>
                    </a:p>
                    <a:p>
                      <a:r>
                        <a:rPr lang="fr-FR" sz="1000" b="0" dirty="0" smtClean="0"/>
                        <a:t>Avec</a:t>
                      </a:r>
                      <a:r>
                        <a:rPr lang="fr-FR" sz="1000" b="0" baseline="0" dirty="0" smtClean="0"/>
                        <a:t> TNI </a:t>
                      </a:r>
                      <a:r>
                        <a:rPr lang="fr-FR" sz="1000" b="0" baseline="0" dirty="0" err="1" smtClean="0"/>
                        <a:t>softflow</a:t>
                      </a:r>
                      <a:r>
                        <a:rPr lang="fr-FR" sz="1000" b="0" baseline="0" dirty="0" smtClean="0"/>
                        <a:t>                                     Avec AIRVO 2</a:t>
                      </a:r>
                      <a:endParaRPr lang="fr-FR" sz="1000" b="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fr-FR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b="0" dirty="0" smtClean="0"/>
                        <a:t>Circuit Monobranche respiratoire chauffant + chambre d’humidification 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5806094"/>
                  </a:ext>
                </a:extLst>
              </a:tr>
              <a:tr h="190273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r-FR" sz="800" b="0" dirty="0" smtClean="0"/>
                        <a:t>Si réchauffeur</a:t>
                      </a:r>
                      <a:r>
                        <a:rPr lang="fr-FR" sz="800" b="0" baseline="0" dirty="0" smtClean="0"/>
                        <a:t> MR850 </a:t>
                      </a:r>
                      <a:r>
                        <a:rPr lang="fr-FR" sz="800" b="0" baseline="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fr-FR" sz="800" b="0" dirty="0" smtClean="0">
                          <a:solidFill>
                            <a:schemeClr val="tx1"/>
                          </a:solidFill>
                        </a:rPr>
                        <a:t>Chambre + Circuit chauffant </a:t>
                      </a:r>
                      <a:r>
                        <a:rPr lang="fr-FR" sz="800" b="0" i="1" strike="noStrike" dirty="0" smtClean="0">
                          <a:solidFill>
                            <a:schemeClr val="tx1"/>
                          </a:solidFill>
                        </a:rPr>
                        <a:t>(ex RT 232)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r-FR" sz="800" b="0" i="0" strike="noStrike" dirty="0" smtClean="0">
                          <a:solidFill>
                            <a:schemeClr val="tx1"/>
                          </a:solidFill>
                        </a:rPr>
                        <a:t>Si réchauffeur FT950</a:t>
                      </a:r>
                      <a:r>
                        <a:rPr lang="fr-FR" sz="800" b="0" i="1" strike="noStrike" dirty="0" smtClean="0">
                          <a:solidFill>
                            <a:schemeClr val="tx1"/>
                          </a:solidFill>
                        </a:rPr>
                        <a:t> : </a:t>
                      </a:r>
                      <a:r>
                        <a:rPr lang="fr-FR" sz="800" b="0" dirty="0" smtClean="0">
                          <a:solidFill>
                            <a:schemeClr val="tx1"/>
                          </a:solidFill>
                        </a:rPr>
                        <a:t>Chambre + Circuit  chauffant </a:t>
                      </a:r>
                      <a:r>
                        <a:rPr lang="fr-FR" sz="800" b="0" i="1" dirty="0" smtClean="0">
                          <a:solidFill>
                            <a:schemeClr val="tx1"/>
                          </a:solidFill>
                        </a:rPr>
                        <a:t>(ex 950A40)</a:t>
                      </a:r>
                      <a:endParaRPr lang="fr-FR" sz="800" b="0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800" b="0" dirty="0" smtClean="0"/>
                        <a:t>Chambre + Circuit </a:t>
                      </a:r>
                      <a:r>
                        <a:rPr lang="fr-FR" sz="800" b="0" i="1" dirty="0" smtClean="0"/>
                        <a:t>(ex: applicateur:4741, set</a:t>
                      </a:r>
                      <a:r>
                        <a:rPr lang="fr-FR" sz="800" b="0" i="1" baseline="0" dirty="0" smtClean="0"/>
                        <a:t> humidification 4756, pont humidificateur 4758)</a:t>
                      </a:r>
                      <a:endParaRPr lang="fr-FR" sz="800" b="0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800" b="0" dirty="0" smtClean="0"/>
                        <a:t>Chambre + Circuit </a:t>
                      </a:r>
                      <a:r>
                        <a:rPr lang="fr-FR" sz="800" b="0" i="1" dirty="0" smtClean="0"/>
                        <a:t>(ex: circuit</a:t>
                      </a:r>
                      <a:r>
                        <a:rPr lang="fr-FR" sz="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900PT551 ou 900PT561)</a:t>
                      </a:r>
                      <a:endParaRPr lang="fr-FR" sz="800" b="0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r-FR" sz="800" b="0" dirty="0" smtClean="0"/>
                        <a:t>Si réchauffeur</a:t>
                      </a:r>
                      <a:r>
                        <a:rPr lang="fr-FR" sz="800" b="0" baseline="0" dirty="0" smtClean="0"/>
                        <a:t> MR850 </a:t>
                      </a:r>
                      <a:r>
                        <a:rPr lang="fr-FR" sz="800" b="0" baseline="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fr-FR" sz="800" b="0" dirty="0" smtClean="0">
                          <a:solidFill>
                            <a:schemeClr val="tx1"/>
                          </a:solidFill>
                        </a:rPr>
                        <a:t>Chambre + Circuit chauffant </a:t>
                      </a:r>
                      <a:r>
                        <a:rPr lang="fr-FR" sz="800" b="0" i="1" strike="noStrike" dirty="0" smtClean="0">
                          <a:solidFill>
                            <a:schemeClr val="tx1"/>
                          </a:solidFill>
                        </a:rPr>
                        <a:t>(ex RT 232)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r-FR" sz="800" b="0" i="0" strike="noStrike" dirty="0" smtClean="0">
                          <a:solidFill>
                            <a:schemeClr val="tx1"/>
                          </a:solidFill>
                        </a:rPr>
                        <a:t>Si réchauffeur FT950</a:t>
                      </a:r>
                      <a:r>
                        <a:rPr lang="fr-FR" sz="800" b="0" i="1" strike="noStrike" dirty="0" smtClean="0">
                          <a:solidFill>
                            <a:schemeClr val="tx1"/>
                          </a:solidFill>
                        </a:rPr>
                        <a:t> : </a:t>
                      </a:r>
                      <a:r>
                        <a:rPr lang="fr-FR" sz="800" b="0" dirty="0" smtClean="0">
                          <a:solidFill>
                            <a:schemeClr val="tx1"/>
                          </a:solidFill>
                        </a:rPr>
                        <a:t>Chambre + Circuit  chauffant </a:t>
                      </a:r>
                      <a:r>
                        <a:rPr lang="fr-FR" sz="800" b="0" i="1" dirty="0" smtClean="0">
                          <a:solidFill>
                            <a:schemeClr val="tx1"/>
                          </a:solidFill>
                        </a:rPr>
                        <a:t>(ex 950A40)</a:t>
                      </a:r>
                      <a:endParaRPr lang="fr-FR" sz="800" b="0" i="1" strike="noStrik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800" b="0" dirty="0" smtClean="0"/>
                        <a:t>Chambre </a:t>
                      </a:r>
                      <a:r>
                        <a:rPr lang="fr-FR" sz="800" b="0" i="1" dirty="0" smtClean="0"/>
                        <a:t>(Hamilton)</a:t>
                      </a:r>
                      <a:r>
                        <a:rPr lang="fr-FR" sz="800" b="0" dirty="0" smtClean="0"/>
                        <a:t> + Circuit chauffant </a:t>
                      </a:r>
                      <a:r>
                        <a:rPr lang="fr-FR" sz="800" b="0" i="1" dirty="0" smtClean="0"/>
                        <a:t>(260186)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765165"/>
                  </a:ext>
                </a:extLst>
              </a:tr>
            </a:tbl>
          </a:graphicData>
        </a:graphic>
      </p:graphicFrame>
      <p:grpSp>
        <p:nvGrpSpPr>
          <p:cNvPr id="37" name="Groupe 36"/>
          <p:cNvGrpSpPr/>
          <p:nvPr/>
        </p:nvGrpSpPr>
        <p:grpSpPr>
          <a:xfrm>
            <a:off x="8717510" y="492950"/>
            <a:ext cx="1305100" cy="358139"/>
            <a:chOff x="55659" y="-63541"/>
            <a:chExt cx="1305458" cy="365288"/>
          </a:xfrm>
        </p:grpSpPr>
        <p:grpSp>
          <p:nvGrpSpPr>
            <p:cNvPr id="38" name="Groupe 37"/>
            <p:cNvGrpSpPr/>
            <p:nvPr/>
          </p:nvGrpSpPr>
          <p:grpSpPr>
            <a:xfrm>
              <a:off x="55659" y="0"/>
              <a:ext cx="1073426" cy="270571"/>
              <a:chOff x="0" y="0"/>
              <a:chExt cx="1073426" cy="270571"/>
            </a:xfrm>
          </p:grpSpPr>
          <p:sp>
            <p:nvSpPr>
              <p:cNvPr id="40" name="Organigramme : Carte perforée 39"/>
              <p:cNvSpPr/>
              <p:nvPr/>
            </p:nvSpPr>
            <p:spPr>
              <a:xfrm>
                <a:off x="0" y="0"/>
                <a:ext cx="1073426" cy="270571"/>
              </a:xfrm>
              <a:prstGeom prst="flowChartPunchedCard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FR"/>
              </a:p>
            </p:txBody>
          </p:sp>
          <p:pic>
            <p:nvPicPr>
              <p:cNvPr id="41" name="Image 40"/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31806"/>
                <a:ext cx="222250" cy="222250"/>
              </a:xfrm>
              <a:prstGeom prst="rect">
                <a:avLst/>
              </a:prstGeom>
            </p:spPr>
          </p:pic>
        </p:grpSp>
        <p:sp>
          <p:nvSpPr>
            <p:cNvPr id="39" name="Zone de texte 2"/>
            <p:cNvSpPr txBox="1">
              <a:spLocks noChangeArrowheads="1"/>
            </p:cNvSpPr>
            <p:nvPr/>
          </p:nvSpPr>
          <p:spPr bwMode="auto">
            <a:xfrm>
              <a:off x="73006" y="-63541"/>
              <a:ext cx="1288111" cy="365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fr-FR" sz="900" dirty="0">
                  <a:effectLst/>
                  <a:latin typeface="Nirmala UI" panose="020B0502040204020203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Patient unique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fr-FR" sz="900" dirty="0">
                  <a:effectLst/>
                  <a:latin typeface="Nirmala UI" panose="020B0502040204020203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Max 14J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fr-FR" sz="900" dirty="0">
                  <a:effectLst/>
                  <a:latin typeface="Nirmala UI" panose="020B0502040204020203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2" name="ZoneTexte 41"/>
          <p:cNvSpPr txBox="1"/>
          <p:nvPr/>
        </p:nvSpPr>
        <p:spPr>
          <a:xfrm>
            <a:off x="4229395" y="5572267"/>
            <a:ext cx="1076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 smtClean="0"/>
              <a:t>Les filtres</a:t>
            </a:r>
            <a:endParaRPr lang="fr-FR" u="sng" dirty="0"/>
          </a:p>
        </p:txBody>
      </p:sp>
      <p:sp>
        <p:nvSpPr>
          <p:cNvPr id="34" name="Organigramme : Document 33"/>
          <p:cNvSpPr/>
          <p:nvPr/>
        </p:nvSpPr>
        <p:spPr>
          <a:xfrm rot="184368">
            <a:off x="7787828" y="5576198"/>
            <a:ext cx="2028304" cy="343948"/>
          </a:xfrm>
          <a:prstGeom prst="flowChartDocumen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r">
              <a:buFont typeface="Wingdings" panose="05000000000000000000" pitchFamily="2" charset="2"/>
              <a:buChar char="à"/>
            </a:pPr>
            <a:r>
              <a:rPr lang="fr-FR" sz="900" dirty="0">
                <a:sym typeface="Wingdings" panose="05000000000000000000" pitchFamily="2" charset="2"/>
              </a:rPr>
              <a:t>A brancher sur valve </a:t>
            </a:r>
            <a:r>
              <a:rPr lang="fr-FR" sz="900" b="1" dirty="0">
                <a:sym typeface="Wingdings" panose="05000000000000000000" pitchFamily="2" charset="2"/>
              </a:rPr>
              <a:t>INSPIRATOIRE</a:t>
            </a:r>
            <a:endParaRPr lang="fr-FR" sz="900" dirty="0">
              <a:sym typeface="Wingdings" panose="05000000000000000000" pitchFamily="2" charset="2"/>
            </a:endParaRPr>
          </a:p>
          <a:p>
            <a:pPr marL="171450" indent="-171450" algn="r">
              <a:buFont typeface="Wingdings" panose="05000000000000000000" pitchFamily="2" charset="2"/>
              <a:buChar char="à"/>
            </a:pPr>
            <a:r>
              <a:rPr lang="fr-FR" sz="900" dirty="0">
                <a:sym typeface="Wingdings" panose="05000000000000000000" pitchFamily="2" charset="2"/>
              </a:rPr>
              <a:t>Ne rien mettre sur valve expiratoire</a:t>
            </a:r>
            <a:endParaRPr lang="fr-FR" sz="900" dirty="0"/>
          </a:p>
        </p:txBody>
      </p:sp>
      <p:grpSp>
        <p:nvGrpSpPr>
          <p:cNvPr id="44" name="Groupe 43"/>
          <p:cNvGrpSpPr/>
          <p:nvPr/>
        </p:nvGrpSpPr>
        <p:grpSpPr>
          <a:xfrm>
            <a:off x="5305523" y="4373690"/>
            <a:ext cx="1305101" cy="358139"/>
            <a:chOff x="55659" y="-63541"/>
            <a:chExt cx="1305459" cy="365288"/>
          </a:xfrm>
        </p:grpSpPr>
        <p:grpSp>
          <p:nvGrpSpPr>
            <p:cNvPr id="45" name="Groupe 44"/>
            <p:cNvGrpSpPr/>
            <p:nvPr/>
          </p:nvGrpSpPr>
          <p:grpSpPr>
            <a:xfrm>
              <a:off x="55659" y="0"/>
              <a:ext cx="1073426" cy="270571"/>
              <a:chOff x="0" y="0"/>
              <a:chExt cx="1073426" cy="270571"/>
            </a:xfrm>
          </p:grpSpPr>
          <p:sp>
            <p:nvSpPr>
              <p:cNvPr id="47" name="Organigramme : Carte perforée 46"/>
              <p:cNvSpPr/>
              <p:nvPr/>
            </p:nvSpPr>
            <p:spPr>
              <a:xfrm>
                <a:off x="0" y="0"/>
                <a:ext cx="1073426" cy="270571"/>
              </a:xfrm>
              <a:prstGeom prst="flowChartPunchedCard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FR"/>
              </a:p>
            </p:txBody>
          </p:sp>
          <p:pic>
            <p:nvPicPr>
              <p:cNvPr id="48" name="Image 47"/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31806"/>
                <a:ext cx="222250" cy="222250"/>
              </a:xfrm>
              <a:prstGeom prst="rect">
                <a:avLst/>
              </a:prstGeom>
            </p:spPr>
          </p:pic>
        </p:grpSp>
        <p:sp>
          <p:nvSpPr>
            <p:cNvPr id="46" name="Zone de texte 2"/>
            <p:cNvSpPr txBox="1">
              <a:spLocks noChangeArrowheads="1"/>
            </p:cNvSpPr>
            <p:nvPr/>
          </p:nvSpPr>
          <p:spPr bwMode="auto">
            <a:xfrm>
              <a:off x="73007" y="-63541"/>
              <a:ext cx="1288111" cy="365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fr-FR" sz="900" dirty="0">
                  <a:effectLst/>
                  <a:latin typeface="Nirmala UI" panose="020B0502040204020203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Patient unique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fr-FR" sz="900" dirty="0">
                  <a:effectLst/>
                  <a:latin typeface="Nirmala UI" panose="020B0502040204020203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Max 14J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fr-FR" sz="900" dirty="0">
                  <a:effectLst/>
                  <a:latin typeface="Nirmala UI" panose="020B0502040204020203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50" name="Tableau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625599"/>
              </p:ext>
            </p:extLst>
          </p:nvPr>
        </p:nvGraphicFramePr>
        <p:xfrm>
          <a:off x="141909" y="5933873"/>
          <a:ext cx="9600606" cy="50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3800">
                  <a:extLst>
                    <a:ext uri="{9D8B030D-6E8A-4147-A177-3AD203B41FA5}">
                      <a16:colId xmlns:a16="http://schemas.microsoft.com/office/drawing/2014/main" val="1425053408"/>
                    </a:ext>
                  </a:extLst>
                </a:gridCol>
                <a:gridCol w="1704109">
                  <a:extLst>
                    <a:ext uri="{9D8B030D-6E8A-4147-A177-3AD203B41FA5}">
                      <a16:colId xmlns:a16="http://schemas.microsoft.com/office/drawing/2014/main" val="1783705434"/>
                    </a:ext>
                  </a:extLst>
                </a:gridCol>
                <a:gridCol w="1995055">
                  <a:extLst>
                    <a:ext uri="{9D8B030D-6E8A-4147-A177-3AD203B41FA5}">
                      <a16:colId xmlns:a16="http://schemas.microsoft.com/office/drawing/2014/main" val="3658624874"/>
                    </a:ext>
                  </a:extLst>
                </a:gridCol>
                <a:gridCol w="2967642">
                  <a:extLst>
                    <a:ext uri="{9D8B030D-6E8A-4147-A177-3AD203B41FA5}">
                      <a16:colId xmlns:a16="http://schemas.microsoft.com/office/drawing/2014/main" val="2159337856"/>
                    </a:ext>
                  </a:extLst>
                </a:gridCol>
              </a:tblGrid>
              <a:tr h="305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900" b="0" dirty="0" smtClean="0"/>
                        <a:t>Pas de</a:t>
                      </a:r>
                      <a:r>
                        <a:rPr lang="fr-FR" sz="900" b="0" baseline="0" dirty="0" smtClean="0"/>
                        <a:t> </a:t>
                      </a:r>
                      <a:r>
                        <a:rPr lang="fr-FR" sz="900" b="0" dirty="0" smtClean="0"/>
                        <a:t>Filtre antibactérien et antiviral </a:t>
                      </a:r>
                      <a:r>
                        <a:rPr lang="fr-FR" sz="900" b="0" dirty="0" smtClean="0">
                          <a:sym typeface="Wingdings" panose="05000000000000000000" pitchFamily="2" charset="2"/>
                        </a:rPr>
                        <a:t> car oxygène</a:t>
                      </a:r>
                      <a:r>
                        <a:rPr lang="fr-FR" sz="900" b="0" baseline="0" dirty="0" smtClean="0">
                          <a:sym typeface="Wingdings" panose="05000000000000000000" pitchFamily="2" charset="2"/>
                        </a:rPr>
                        <a:t> ET air</a:t>
                      </a:r>
                      <a:r>
                        <a:rPr lang="fr-FR" sz="900" b="0" dirty="0" smtClean="0">
                          <a:sym typeface="Wingdings" panose="05000000000000000000" pitchFamily="2" charset="2"/>
                        </a:rPr>
                        <a:t> médical </a:t>
                      </a:r>
                      <a:endParaRPr lang="fr-FR" sz="9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900" b="0" dirty="0" smtClean="0"/>
                        <a:t>Filtre antibactérien et antiviral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fr-FR" altLang="fr-FR" sz="900" dirty="0" smtClean="0"/>
                        <a:t>Pas de Filtre antibactérien et antiviral </a:t>
                      </a:r>
                      <a:r>
                        <a:rPr lang="fr-FR" altLang="fr-FR" sz="900" baseline="0" dirty="0" smtClean="0"/>
                        <a:t> Mais  </a:t>
                      </a:r>
                      <a:r>
                        <a:rPr lang="fr-FR" altLang="fr-FR" sz="900" b="0" baseline="0" dirty="0" smtClean="0"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fr-FR" altLang="fr-FR" sz="900" b="0" dirty="0" smtClean="0"/>
                        <a:t>Cycle de désinfection automatique entre chaque patient</a:t>
                      </a:r>
                      <a:endParaRPr lang="fr-FR" altLang="fr-FR" sz="9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r-FR" altLang="fr-FR" sz="900" dirty="0" smtClean="0"/>
                        <a:t>Pas de Filtre antibactérien et antiviral </a:t>
                      </a:r>
                      <a:r>
                        <a:rPr lang="fr-FR" altLang="fr-FR" sz="900" b="0" baseline="0" dirty="0" smtClean="0">
                          <a:sym typeface="Wingdings" panose="05000000000000000000" pitchFamily="2" charset="2"/>
                        </a:rPr>
                        <a:t> Pas de risque reflux patient vers machine</a:t>
                      </a:r>
                      <a:endParaRPr lang="fr-FR" sz="9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765165"/>
                  </a:ext>
                </a:extLst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8174436" y="3516583"/>
            <a:ext cx="1731564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smtClean="0">
                <a:solidFill>
                  <a:schemeClr val="accent5"/>
                </a:solidFill>
              </a:rPr>
              <a:t>Respirateur</a:t>
            </a:r>
            <a:endParaRPr lang="fr-FR" sz="900" dirty="0">
              <a:solidFill>
                <a:schemeClr val="accent5"/>
              </a:solidFill>
            </a:endParaRPr>
          </a:p>
          <a:p>
            <a:r>
              <a:rPr lang="fr-FR" sz="900" dirty="0">
                <a:solidFill>
                  <a:schemeClr val="accent5"/>
                </a:solidFill>
              </a:rPr>
              <a:t>Circuit(branche de 22MM)</a:t>
            </a:r>
          </a:p>
          <a:p>
            <a:r>
              <a:rPr lang="fr-FR" sz="900" dirty="0" smtClean="0">
                <a:solidFill>
                  <a:schemeClr val="accent5"/>
                </a:solidFill>
              </a:rPr>
              <a:t>Base </a:t>
            </a:r>
            <a:r>
              <a:rPr lang="fr-FR" sz="900" dirty="0">
                <a:solidFill>
                  <a:schemeClr val="accent5"/>
                </a:solidFill>
              </a:rPr>
              <a:t>chauffante</a:t>
            </a:r>
          </a:p>
          <a:p>
            <a:r>
              <a:rPr lang="fr-FR" sz="900" dirty="0">
                <a:solidFill>
                  <a:schemeClr val="accent5"/>
                </a:solidFill>
              </a:rPr>
              <a:t>Chambre humidification=cocotte</a:t>
            </a:r>
          </a:p>
          <a:p>
            <a:r>
              <a:rPr lang="fr-FR" sz="900" dirty="0">
                <a:solidFill>
                  <a:schemeClr val="accent5"/>
                </a:solidFill>
              </a:rPr>
              <a:t>Eau stérile</a:t>
            </a:r>
          </a:p>
          <a:p>
            <a:r>
              <a:rPr lang="fr-FR" sz="900" dirty="0" smtClean="0">
                <a:solidFill>
                  <a:schemeClr val="accent5"/>
                </a:solidFill>
              </a:rPr>
              <a:t>Circuit </a:t>
            </a:r>
            <a:r>
              <a:rPr lang="fr-FR" sz="900" dirty="0">
                <a:solidFill>
                  <a:schemeClr val="accent5"/>
                </a:solidFill>
              </a:rPr>
              <a:t>chauffant </a:t>
            </a:r>
            <a:r>
              <a:rPr lang="fr-FR" sz="900" b="1" dirty="0">
                <a:solidFill>
                  <a:schemeClr val="accent5"/>
                </a:solidFill>
              </a:rPr>
              <a:t>monobranche</a:t>
            </a:r>
          </a:p>
          <a:p>
            <a:r>
              <a:rPr lang="fr-FR" sz="900" dirty="0" smtClean="0">
                <a:solidFill>
                  <a:schemeClr val="accent5"/>
                </a:solidFill>
              </a:rPr>
              <a:t>Interface patient OHD</a:t>
            </a:r>
          </a:p>
        </p:txBody>
      </p:sp>
      <p:sp>
        <p:nvSpPr>
          <p:cNvPr id="3" name="Ellipse 2"/>
          <p:cNvSpPr/>
          <p:nvPr/>
        </p:nvSpPr>
        <p:spPr>
          <a:xfrm>
            <a:off x="7225100" y="3167568"/>
            <a:ext cx="125530" cy="13583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bg1"/>
                </a:solidFill>
              </a:rPr>
              <a:t>1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49" name="Ellipse 48"/>
          <p:cNvSpPr/>
          <p:nvPr/>
        </p:nvSpPr>
        <p:spPr>
          <a:xfrm>
            <a:off x="7725100" y="3769150"/>
            <a:ext cx="125530" cy="13583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>
                <a:solidFill>
                  <a:schemeClr val="bg1"/>
                </a:solidFill>
              </a:rPr>
              <a:t>2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52" name="Ellipse 51"/>
          <p:cNvSpPr/>
          <p:nvPr/>
        </p:nvSpPr>
        <p:spPr>
          <a:xfrm>
            <a:off x="7647949" y="4403378"/>
            <a:ext cx="125530" cy="13583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3" name="Ellipse 52"/>
          <p:cNvSpPr/>
          <p:nvPr/>
        </p:nvSpPr>
        <p:spPr>
          <a:xfrm>
            <a:off x="8129007" y="3553474"/>
            <a:ext cx="125530" cy="13583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bg1"/>
                </a:solidFill>
              </a:rPr>
              <a:t>1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55" name="Ellipse 54"/>
          <p:cNvSpPr/>
          <p:nvPr/>
        </p:nvSpPr>
        <p:spPr>
          <a:xfrm>
            <a:off x="8129833" y="3704919"/>
            <a:ext cx="125530" cy="13583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>
                <a:solidFill>
                  <a:schemeClr val="bg1"/>
                </a:solidFill>
              </a:rPr>
              <a:t>2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56" name="Ellipse 55"/>
          <p:cNvSpPr/>
          <p:nvPr/>
        </p:nvSpPr>
        <p:spPr>
          <a:xfrm>
            <a:off x="8129833" y="3848051"/>
            <a:ext cx="125530" cy="13583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bg1"/>
                </a:solidFill>
              </a:rPr>
              <a:t>3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57" name="Ellipse 56"/>
          <p:cNvSpPr/>
          <p:nvPr/>
        </p:nvSpPr>
        <p:spPr>
          <a:xfrm>
            <a:off x="8129833" y="3993636"/>
            <a:ext cx="125530" cy="13583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bg1"/>
                </a:solidFill>
              </a:rPr>
              <a:t>4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58" name="Ellipse 57"/>
          <p:cNvSpPr/>
          <p:nvPr/>
        </p:nvSpPr>
        <p:spPr>
          <a:xfrm>
            <a:off x="7836244" y="4097683"/>
            <a:ext cx="125530" cy="13583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bg1"/>
                </a:solidFill>
              </a:rPr>
              <a:t>4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59" name="Ellipse 58"/>
          <p:cNvSpPr/>
          <p:nvPr/>
        </p:nvSpPr>
        <p:spPr>
          <a:xfrm>
            <a:off x="8133628" y="4130340"/>
            <a:ext cx="125530" cy="13583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bg1"/>
                </a:solidFill>
              </a:rPr>
              <a:t>5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60" name="Ellipse 59"/>
          <p:cNvSpPr/>
          <p:nvPr/>
        </p:nvSpPr>
        <p:spPr>
          <a:xfrm>
            <a:off x="7773479" y="3018731"/>
            <a:ext cx="125530" cy="13583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bg1"/>
                </a:solidFill>
              </a:rPr>
              <a:t>5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61" name="Ellipse 60"/>
          <p:cNvSpPr/>
          <p:nvPr/>
        </p:nvSpPr>
        <p:spPr>
          <a:xfrm>
            <a:off x="8137320" y="4252069"/>
            <a:ext cx="125530" cy="13583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bg1"/>
                </a:solidFill>
              </a:rPr>
              <a:t>6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62" name="Ellipse 61"/>
          <p:cNvSpPr/>
          <p:nvPr/>
        </p:nvSpPr>
        <p:spPr>
          <a:xfrm>
            <a:off x="6874334" y="3816138"/>
            <a:ext cx="125530" cy="13583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bg1"/>
                </a:solidFill>
              </a:rPr>
              <a:t>6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63" name="Ellipse 62"/>
          <p:cNvSpPr/>
          <p:nvPr/>
        </p:nvSpPr>
        <p:spPr>
          <a:xfrm>
            <a:off x="7080459" y="2957032"/>
            <a:ext cx="125530" cy="13583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bg1"/>
                </a:solidFill>
              </a:rPr>
              <a:t>7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68" name="Ellipse 67"/>
          <p:cNvSpPr/>
          <p:nvPr/>
        </p:nvSpPr>
        <p:spPr>
          <a:xfrm>
            <a:off x="8140091" y="4396156"/>
            <a:ext cx="125530" cy="13583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bg1"/>
                </a:solidFill>
              </a:rPr>
              <a:t>7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72" name="Ellipse 71"/>
          <p:cNvSpPr/>
          <p:nvPr/>
        </p:nvSpPr>
        <p:spPr>
          <a:xfrm>
            <a:off x="4961386" y="2984538"/>
            <a:ext cx="125530" cy="13583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bg1"/>
                </a:solidFill>
              </a:rPr>
              <a:t>1</a:t>
            </a:r>
            <a:endParaRPr lang="fr-FR" sz="1600" dirty="0">
              <a:solidFill>
                <a:schemeClr val="bg1"/>
              </a:solidFill>
            </a:endParaRPr>
          </a:p>
        </p:txBody>
      </p:sp>
      <p:grpSp>
        <p:nvGrpSpPr>
          <p:cNvPr id="10" name="Groupe 9"/>
          <p:cNvGrpSpPr/>
          <p:nvPr/>
        </p:nvGrpSpPr>
        <p:grpSpPr>
          <a:xfrm>
            <a:off x="3447769" y="3492557"/>
            <a:ext cx="1707896" cy="923330"/>
            <a:chOff x="5158601" y="2991207"/>
            <a:chExt cx="1707896" cy="923330"/>
          </a:xfrm>
        </p:grpSpPr>
        <p:sp>
          <p:nvSpPr>
            <p:cNvPr id="69" name="ZoneTexte 68"/>
            <p:cNvSpPr txBox="1"/>
            <p:nvPr/>
          </p:nvSpPr>
          <p:spPr>
            <a:xfrm>
              <a:off x="5211769" y="2991207"/>
              <a:ext cx="165472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dirty="0" smtClean="0">
                  <a:solidFill>
                    <a:schemeClr val="accent5"/>
                  </a:solidFill>
                </a:rPr>
                <a:t>Appareil dédié OHD</a:t>
              </a:r>
              <a:endParaRPr lang="fr-FR" sz="900" dirty="0">
                <a:solidFill>
                  <a:schemeClr val="accent5"/>
                </a:solidFill>
              </a:endParaRPr>
            </a:p>
            <a:p>
              <a:r>
                <a:rPr lang="fr-FR" sz="900" dirty="0" smtClean="0">
                  <a:solidFill>
                    <a:schemeClr val="accent5"/>
                  </a:solidFill>
                </a:rPr>
                <a:t>Circuit chauffant monobranche + chambre humidification (=« cocotte »)</a:t>
              </a:r>
              <a:endParaRPr lang="fr-FR" sz="900" dirty="0">
                <a:solidFill>
                  <a:schemeClr val="accent5"/>
                </a:solidFill>
              </a:endParaRPr>
            </a:p>
            <a:p>
              <a:r>
                <a:rPr lang="fr-FR" sz="900" dirty="0">
                  <a:solidFill>
                    <a:schemeClr val="accent5"/>
                  </a:solidFill>
                </a:rPr>
                <a:t>Eau stérile</a:t>
              </a:r>
            </a:p>
            <a:p>
              <a:r>
                <a:rPr lang="fr-FR" sz="900" dirty="0" smtClean="0">
                  <a:solidFill>
                    <a:schemeClr val="accent5"/>
                  </a:solidFill>
                </a:rPr>
                <a:t>Interface patient OHD</a:t>
              </a:r>
            </a:p>
          </p:txBody>
        </p:sp>
        <p:sp>
          <p:nvSpPr>
            <p:cNvPr id="73" name="Ellipse 72"/>
            <p:cNvSpPr/>
            <p:nvPr/>
          </p:nvSpPr>
          <p:spPr>
            <a:xfrm>
              <a:off x="5158601" y="3043627"/>
              <a:ext cx="125530" cy="135834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 smtClean="0">
                  <a:solidFill>
                    <a:schemeClr val="bg1"/>
                  </a:solidFill>
                </a:rPr>
                <a:t>1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74" name="Ellipse 73"/>
            <p:cNvSpPr/>
            <p:nvPr/>
          </p:nvSpPr>
          <p:spPr>
            <a:xfrm>
              <a:off x="5164964" y="3183988"/>
              <a:ext cx="125530" cy="135834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>
                  <a:solidFill>
                    <a:schemeClr val="bg1"/>
                  </a:solidFill>
                </a:rPr>
                <a:t>2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76" name="Ellipse 75"/>
            <p:cNvSpPr/>
            <p:nvPr/>
          </p:nvSpPr>
          <p:spPr>
            <a:xfrm>
              <a:off x="5173275" y="3576509"/>
              <a:ext cx="125530" cy="135834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 smtClean="0">
                  <a:solidFill>
                    <a:schemeClr val="bg1"/>
                  </a:solidFill>
                </a:rPr>
                <a:t>3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79" name="Ellipse 78"/>
            <p:cNvSpPr/>
            <p:nvPr/>
          </p:nvSpPr>
          <p:spPr>
            <a:xfrm>
              <a:off x="5167733" y="3728912"/>
              <a:ext cx="125530" cy="135834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 smtClean="0">
                  <a:solidFill>
                    <a:schemeClr val="bg1"/>
                  </a:solidFill>
                </a:rPr>
                <a:t>4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oupe 16"/>
          <p:cNvGrpSpPr/>
          <p:nvPr/>
        </p:nvGrpSpPr>
        <p:grpSpPr>
          <a:xfrm>
            <a:off x="5146277" y="2880819"/>
            <a:ext cx="1473224" cy="1094332"/>
            <a:chOff x="856251" y="4637828"/>
            <a:chExt cx="1473224" cy="1123029"/>
          </a:xfrm>
        </p:grpSpPr>
        <p:pic>
          <p:nvPicPr>
            <p:cNvPr id="51" name="Image 50" descr="C:\Users\kgarcia\AppData\Local\Microsoft\Windows\INetCache\Content.MSO\FEA16F9F.tmp"/>
            <p:cNvPicPr/>
            <p:nvPr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493" t="6364" r="16430" b="5377"/>
            <a:stretch/>
          </p:blipFill>
          <p:spPr bwMode="auto">
            <a:xfrm>
              <a:off x="921741" y="4637828"/>
              <a:ext cx="1346870" cy="112302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1" name="Ellipse 70"/>
            <p:cNvSpPr/>
            <p:nvPr/>
          </p:nvSpPr>
          <p:spPr>
            <a:xfrm>
              <a:off x="2203945" y="5314714"/>
              <a:ext cx="125530" cy="135834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 smtClean="0">
                  <a:solidFill>
                    <a:schemeClr val="bg1"/>
                  </a:solidFill>
                </a:rPr>
                <a:t>1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75" name="Ellipse 74"/>
            <p:cNvSpPr/>
            <p:nvPr/>
          </p:nvSpPr>
          <p:spPr>
            <a:xfrm>
              <a:off x="1675520" y="5535426"/>
              <a:ext cx="125530" cy="135834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>
                  <a:solidFill>
                    <a:schemeClr val="bg1"/>
                  </a:solidFill>
                </a:rPr>
                <a:t>2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77" name="Ellipse 76"/>
            <p:cNvSpPr/>
            <p:nvPr/>
          </p:nvSpPr>
          <p:spPr>
            <a:xfrm>
              <a:off x="1725398" y="4714287"/>
              <a:ext cx="125530" cy="135834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 smtClean="0">
                  <a:solidFill>
                    <a:schemeClr val="bg1"/>
                  </a:solidFill>
                </a:rPr>
                <a:t>3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80" name="Ellipse 79"/>
            <p:cNvSpPr/>
            <p:nvPr/>
          </p:nvSpPr>
          <p:spPr>
            <a:xfrm>
              <a:off x="856251" y="5180857"/>
              <a:ext cx="125530" cy="135834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 smtClean="0">
                  <a:solidFill>
                    <a:schemeClr val="bg1"/>
                  </a:solidFill>
                </a:rPr>
                <a:t>4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1" name="Groupe 80"/>
          <p:cNvGrpSpPr/>
          <p:nvPr/>
        </p:nvGrpSpPr>
        <p:grpSpPr>
          <a:xfrm>
            <a:off x="1230334" y="3495025"/>
            <a:ext cx="1713169" cy="1061829"/>
            <a:chOff x="5153328" y="2991207"/>
            <a:chExt cx="1713169" cy="1061829"/>
          </a:xfrm>
        </p:grpSpPr>
        <p:sp>
          <p:nvSpPr>
            <p:cNvPr id="82" name="ZoneTexte 81"/>
            <p:cNvSpPr txBox="1"/>
            <p:nvPr/>
          </p:nvSpPr>
          <p:spPr>
            <a:xfrm>
              <a:off x="5211769" y="2991207"/>
              <a:ext cx="1654728" cy="1061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dirty="0" smtClean="0">
                  <a:solidFill>
                    <a:schemeClr val="accent5"/>
                  </a:solidFill>
                </a:rPr>
                <a:t>Mélangeur Air/O2</a:t>
              </a:r>
            </a:p>
            <a:p>
              <a:r>
                <a:rPr lang="fr-FR" sz="900" dirty="0" smtClean="0">
                  <a:solidFill>
                    <a:schemeClr val="accent5"/>
                  </a:solidFill>
                </a:rPr>
                <a:t>Circuit(branche de 22MM)</a:t>
              </a:r>
            </a:p>
            <a:p>
              <a:r>
                <a:rPr lang="fr-FR" sz="900" dirty="0" smtClean="0">
                  <a:solidFill>
                    <a:schemeClr val="accent5"/>
                  </a:solidFill>
                </a:rPr>
                <a:t>Base chauffante et chambre humidification (=« cocotte »)</a:t>
              </a:r>
            </a:p>
            <a:p>
              <a:r>
                <a:rPr lang="fr-FR" sz="900" dirty="0">
                  <a:solidFill>
                    <a:schemeClr val="accent5"/>
                  </a:solidFill>
                </a:rPr>
                <a:t>Eau </a:t>
              </a:r>
              <a:r>
                <a:rPr lang="fr-FR" sz="900" dirty="0" smtClean="0">
                  <a:solidFill>
                    <a:schemeClr val="accent5"/>
                  </a:solidFill>
                </a:rPr>
                <a:t>stérile</a:t>
              </a:r>
              <a:endParaRPr lang="fr-FR" sz="900" dirty="0">
                <a:solidFill>
                  <a:schemeClr val="accent5"/>
                </a:solidFill>
              </a:endParaRPr>
            </a:p>
            <a:p>
              <a:r>
                <a:rPr lang="fr-FR" sz="900" dirty="0" smtClean="0">
                  <a:solidFill>
                    <a:schemeClr val="accent5"/>
                  </a:solidFill>
                </a:rPr>
                <a:t>Circuit chauffant</a:t>
              </a:r>
            </a:p>
            <a:p>
              <a:r>
                <a:rPr lang="fr-FR" sz="900" dirty="0" smtClean="0">
                  <a:solidFill>
                    <a:schemeClr val="accent5"/>
                  </a:solidFill>
                </a:rPr>
                <a:t>Interface patient OHD</a:t>
              </a:r>
            </a:p>
          </p:txBody>
        </p:sp>
        <p:sp>
          <p:nvSpPr>
            <p:cNvPr id="83" name="Ellipse 82"/>
            <p:cNvSpPr/>
            <p:nvPr/>
          </p:nvSpPr>
          <p:spPr>
            <a:xfrm>
              <a:off x="5158601" y="3043627"/>
              <a:ext cx="125530" cy="135834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 smtClean="0">
                  <a:solidFill>
                    <a:schemeClr val="bg1"/>
                  </a:solidFill>
                </a:rPr>
                <a:t>1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84" name="Ellipse 83"/>
            <p:cNvSpPr/>
            <p:nvPr/>
          </p:nvSpPr>
          <p:spPr>
            <a:xfrm>
              <a:off x="5164964" y="3183988"/>
              <a:ext cx="125530" cy="135834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>
                  <a:solidFill>
                    <a:schemeClr val="bg1"/>
                  </a:solidFill>
                </a:rPr>
                <a:t>2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85" name="Ellipse 84"/>
            <p:cNvSpPr/>
            <p:nvPr/>
          </p:nvSpPr>
          <p:spPr>
            <a:xfrm>
              <a:off x="5157904" y="3350861"/>
              <a:ext cx="125530" cy="135834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 smtClean="0">
                  <a:solidFill>
                    <a:schemeClr val="bg1"/>
                  </a:solidFill>
                </a:rPr>
                <a:t>3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86" name="Ellipse 85"/>
            <p:cNvSpPr/>
            <p:nvPr/>
          </p:nvSpPr>
          <p:spPr>
            <a:xfrm>
              <a:off x="5153328" y="3579411"/>
              <a:ext cx="125530" cy="135834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 smtClean="0">
                  <a:solidFill>
                    <a:schemeClr val="bg1"/>
                  </a:solidFill>
                </a:rPr>
                <a:t>4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</p:grpSp>
      <p:sp>
        <p:nvSpPr>
          <p:cNvPr id="87" name="Ellipse 86"/>
          <p:cNvSpPr/>
          <p:nvPr/>
        </p:nvSpPr>
        <p:spPr>
          <a:xfrm>
            <a:off x="311139" y="2974834"/>
            <a:ext cx="125530" cy="13583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bg1"/>
                </a:solidFill>
              </a:rPr>
              <a:t>1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89" name="Ellipse 88"/>
          <p:cNvSpPr/>
          <p:nvPr/>
        </p:nvSpPr>
        <p:spPr>
          <a:xfrm>
            <a:off x="79144" y="3258517"/>
            <a:ext cx="125530" cy="13583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>
                <a:solidFill>
                  <a:schemeClr val="bg1"/>
                </a:solidFill>
              </a:rPr>
              <a:t>2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90" name="Ellipse 89"/>
          <p:cNvSpPr/>
          <p:nvPr/>
        </p:nvSpPr>
        <p:spPr>
          <a:xfrm>
            <a:off x="411460" y="3806116"/>
            <a:ext cx="125530" cy="13583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bg1"/>
                </a:solidFill>
              </a:rPr>
              <a:t>3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91" name="Ellipse 90"/>
          <p:cNvSpPr/>
          <p:nvPr/>
        </p:nvSpPr>
        <p:spPr>
          <a:xfrm>
            <a:off x="536311" y="3672771"/>
            <a:ext cx="125530" cy="13583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bg1"/>
                </a:solidFill>
              </a:rPr>
              <a:t>4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92" name="Ellipse 91"/>
          <p:cNvSpPr/>
          <p:nvPr/>
        </p:nvSpPr>
        <p:spPr>
          <a:xfrm>
            <a:off x="1226654" y="4248064"/>
            <a:ext cx="140764" cy="139839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bg1"/>
                </a:solidFill>
              </a:rPr>
              <a:t>5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93" name="Ellipse 92"/>
          <p:cNvSpPr/>
          <p:nvPr/>
        </p:nvSpPr>
        <p:spPr>
          <a:xfrm>
            <a:off x="784771" y="4278777"/>
            <a:ext cx="125530" cy="13583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bg1"/>
                </a:solidFill>
              </a:rPr>
              <a:t>5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94" name="Ellipse 93"/>
          <p:cNvSpPr/>
          <p:nvPr/>
        </p:nvSpPr>
        <p:spPr>
          <a:xfrm>
            <a:off x="1220421" y="4393454"/>
            <a:ext cx="140764" cy="139839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bg1"/>
                </a:solidFill>
              </a:rPr>
              <a:t>6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95" name="Ellipse 94"/>
          <p:cNvSpPr/>
          <p:nvPr/>
        </p:nvSpPr>
        <p:spPr>
          <a:xfrm>
            <a:off x="68750" y="3791401"/>
            <a:ext cx="140764" cy="139839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bg1"/>
                </a:solidFill>
              </a:rPr>
              <a:t>6</a:t>
            </a:r>
            <a:endParaRPr lang="fr-FR" sz="1600" dirty="0">
              <a:solidFill>
                <a:schemeClr val="bg1"/>
              </a:solidFill>
            </a:endParaRPr>
          </a:p>
        </p:txBody>
      </p:sp>
      <p:grpSp>
        <p:nvGrpSpPr>
          <p:cNvPr id="13" name="Groupe 12"/>
          <p:cNvGrpSpPr/>
          <p:nvPr/>
        </p:nvGrpSpPr>
        <p:grpSpPr>
          <a:xfrm>
            <a:off x="6445334" y="1677344"/>
            <a:ext cx="3215019" cy="822880"/>
            <a:chOff x="6744593" y="1677344"/>
            <a:chExt cx="3059726" cy="822880"/>
          </a:xfrm>
        </p:grpSpPr>
        <p:sp>
          <p:nvSpPr>
            <p:cNvPr id="36" name="Organigramme : Document 35"/>
            <p:cNvSpPr/>
            <p:nvPr/>
          </p:nvSpPr>
          <p:spPr>
            <a:xfrm rot="184368">
              <a:off x="6802979" y="1689410"/>
              <a:ext cx="3001340" cy="810814"/>
            </a:xfrm>
            <a:prstGeom prst="flowChartDocumen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>
                <a:buFont typeface="Wingdings" panose="05000000000000000000" pitchFamily="2" charset="2"/>
                <a:buChar char="ü"/>
              </a:pPr>
              <a:endParaRPr lang="fr-FR" sz="900" dirty="0" smtClean="0"/>
            </a:p>
          </p:txBody>
        </p:sp>
        <p:sp>
          <p:nvSpPr>
            <p:cNvPr id="8" name="Rectangle 7"/>
            <p:cNvSpPr/>
            <p:nvPr/>
          </p:nvSpPr>
          <p:spPr>
            <a:xfrm rot="197005">
              <a:off x="6744593" y="1677344"/>
              <a:ext cx="3050603" cy="7848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ü"/>
              </a:pPr>
              <a:r>
                <a:rPr lang="fr-FR" sz="900" u="sng" dirty="0">
                  <a:solidFill>
                    <a:schemeClr val="bg1"/>
                  </a:solidFill>
                </a:rPr>
                <a:t>AJUSTER</a:t>
              </a:r>
              <a:r>
                <a:rPr lang="fr-FR" sz="900" dirty="0">
                  <a:solidFill>
                    <a:schemeClr val="bg1"/>
                  </a:solidFill>
                </a:rPr>
                <a:t>: Interface patient adapté = NON OBSTRUCTIF</a:t>
              </a:r>
            </a:p>
            <a:p>
              <a:pPr marL="171450" indent="-171450">
                <a:buFont typeface="Wingdings" panose="05000000000000000000" pitchFamily="2" charset="2"/>
                <a:buChar char="ü"/>
              </a:pPr>
              <a:r>
                <a:rPr lang="fr-FR" sz="900" u="sng" dirty="0">
                  <a:solidFill>
                    <a:schemeClr val="bg1"/>
                  </a:solidFill>
                </a:rPr>
                <a:t>HUMIDIFIER</a:t>
              </a:r>
              <a:r>
                <a:rPr lang="fr-FR" sz="900" dirty="0">
                  <a:solidFill>
                    <a:schemeClr val="bg1"/>
                  </a:solidFill>
                </a:rPr>
                <a:t>: Garantir la présence d’eau dans la chambre d’humidification</a:t>
              </a:r>
            </a:p>
            <a:p>
              <a:pPr marL="171450" indent="-171450">
                <a:buFont typeface="Wingdings" panose="05000000000000000000" pitchFamily="2" charset="2"/>
                <a:buChar char="ü"/>
              </a:pPr>
              <a:r>
                <a:rPr lang="fr-FR" sz="900" u="sng" dirty="0">
                  <a:solidFill>
                    <a:schemeClr val="bg1"/>
                  </a:solidFill>
                </a:rPr>
                <a:t>SURVEILLER</a:t>
              </a:r>
              <a:r>
                <a:rPr lang="fr-FR" sz="900" dirty="0">
                  <a:solidFill>
                    <a:schemeClr val="bg1"/>
                  </a:solidFill>
                </a:rPr>
                <a:t> : surveillance rapprochée (paramètres et fréquence définis)</a:t>
              </a:r>
            </a:p>
          </p:txBody>
        </p:sp>
      </p:grpSp>
      <p:grpSp>
        <p:nvGrpSpPr>
          <p:cNvPr id="21" name="Groupe 20"/>
          <p:cNvGrpSpPr/>
          <p:nvPr/>
        </p:nvGrpSpPr>
        <p:grpSpPr>
          <a:xfrm>
            <a:off x="7319883" y="6239740"/>
            <a:ext cx="2470759" cy="507831"/>
            <a:chOff x="7271755" y="6299195"/>
            <a:chExt cx="2526785" cy="507831"/>
          </a:xfrm>
        </p:grpSpPr>
        <p:sp>
          <p:nvSpPr>
            <p:cNvPr id="19" name="Carré corné 18"/>
            <p:cNvSpPr/>
            <p:nvPr/>
          </p:nvSpPr>
          <p:spPr>
            <a:xfrm>
              <a:off x="7324934" y="6315821"/>
              <a:ext cx="2465708" cy="426076"/>
            </a:xfrm>
            <a:prstGeom prst="foldedCorner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8" name="Image 17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8693" y="6359314"/>
              <a:ext cx="152169" cy="152169"/>
            </a:xfrm>
            <a:prstGeom prst="rect">
              <a:avLst/>
            </a:prstGeom>
          </p:spPr>
        </p:pic>
        <p:sp>
          <p:nvSpPr>
            <p:cNvPr id="88" name="Rectangle 87"/>
            <p:cNvSpPr/>
            <p:nvPr/>
          </p:nvSpPr>
          <p:spPr>
            <a:xfrm>
              <a:off x="7271755" y="6299195"/>
              <a:ext cx="2526785" cy="5078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sz="900" dirty="0" smtClean="0"/>
                <a:t>      Si retour en mode « ventilation » </a:t>
              </a:r>
              <a:r>
                <a:rPr lang="fr-FR" sz="900" dirty="0" smtClean="0">
                  <a:sym typeface="Wingdings" panose="05000000000000000000" pitchFamily="2" charset="2"/>
                </a:rPr>
                <a:t> Circuit </a:t>
              </a:r>
              <a:r>
                <a:rPr lang="fr-FR" sz="900" b="1" u="sng" dirty="0" smtClean="0">
                  <a:sym typeface="Wingdings" panose="05000000000000000000" pitchFamily="2" charset="2"/>
                </a:rPr>
                <a:t>double branche</a:t>
              </a:r>
              <a:r>
                <a:rPr lang="fr-FR" sz="900" dirty="0" smtClean="0">
                  <a:sym typeface="Wingdings" panose="05000000000000000000" pitchFamily="2" charset="2"/>
                </a:rPr>
                <a:t> + Filtres branche expiratoire +/- inspiratoire selon les recommandations internes</a:t>
              </a:r>
              <a:endParaRPr lang="fr-FR" sz="900" dirty="0"/>
            </a:p>
          </p:txBody>
        </p:sp>
      </p:grpSp>
      <p:sp>
        <p:nvSpPr>
          <p:cNvPr id="24" name="Vague 23"/>
          <p:cNvSpPr/>
          <p:nvPr/>
        </p:nvSpPr>
        <p:spPr>
          <a:xfrm>
            <a:off x="2302162" y="2721189"/>
            <a:ext cx="749352" cy="172829"/>
          </a:xfrm>
          <a:prstGeom prst="wave">
            <a:avLst>
              <a:gd name="adj1" fmla="val 7559"/>
              <a:gd name="adj2" fmla="val 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800" b="1" dirty="0" smtClean="0"/>
              <a:t>Air médical</a:t>
            </a:r>
            <a:endParaRPr lang="fr-FR" sz="800" b="1" dirty="0"/>
          </a:p>
        </p:txBody>
      </p:sp>
      <p:sp>
        <p:nvSpPr>
          <p:cNvPr id="96" name="Vague 95"/>
          <p:cNvSpPr/>
          <p:nvPr/>
        </p:nvSpPr>
        <p:spPr>
          <a:xfrm>
            <a:off x="5992224" y="2724018"/>
            <a:ext cx="704082" cy="161785"/>
          </a:xfrm>
          <a:prstGeom prst="wave">
            <a:avLst>
              <a:gd name="adj1" fmla="val 7559"/>
              <a:gd name="adj2" fmla="val 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800" b="1" dirty="0" smtClean="0"/>
              <a:t>Air Ambiant</a:t>
            </a:r>
            <a:endParaRPr lang="fr-FR" sz="800" b="1" dirty="0"/>
          </a:p>
        </p:txBody>
      </p:sp>
      <p:sp>
        <p:nvSpPr>
          <p:cNvPr id="97" name="Vague 96"/>
          <p:cNvSpPr/>
          <p:nvPr/>
        </p:nvSpPr>
        <p:spPr>
          <a:xfrm>
            <a:off x="8956325" y="2704974"/>
            <a:ext cx="802816" cy="251073"/>
          </a:xfrm>
          <a:prstGeom prst="wave">
            <a:avLst>
              <a:gd name="adj1" fmla="val 7559"/>
              <a:gd name="adj2" fmla="val 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800" b="1" dirty="0" smtClean="0"/>
              <a:t>Air Ambiant ou Air médical</a:t>
            </a:r>
            <a:endParaRPr lang="fr-FR" sz="800" b="1" dirty="0"/>
          </a:p>
        </p:txBody>
      </p:sp>
      <p:grpSp>
        <p:nvGrpSpPr>
          <p:cNvPr id="99" name="Groupe 98"/>
          <p:cNvGrpSpPr/>
          <p:nvPr/>
        </p:nvGrpSpPr>
        <p:grpSpPr>
          <a:xfrm>
            <a:off x="3403920" y="6177602"/>
            <a:ext cx="1109039" cy="291802"/>
            <a:chOff x="0" y="-27055"/>
            <a:chExt cx="1110030" cy="297626"/>
          </a:xfrm>
        </p:grpSpPr>
        <p:sp>
          <p:nvSpPr>
            <p:cNvPr id="101" name="Organigramme : Carte perforée 100"/>
            <p:cNvSpPr/>
            <p:nvPr/>
          </p:nvSpPr>
          <p:spPr>
            <a:xfrm>
              <a:off x="0" y="0"/>
              <a:ext cx="1110030" cy="270571"/>
            </a:xfrm>
            <a:prstGeom prst="flowChartPunchedCard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pic>
          <p:nvPicPr>
            <p:cNvPr id="102" name="Image 101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177" y="-27055"/>
              <a:ext cx="222250" cy="222250"/>
            </a:xfrm>
            <a:prstGeom prst="rect">
              <a:avLst/>
            </a:prstGeom>
          </p:spPr>
        </p:pic>
      </p:grpSp>
      <p:sp>
        <p:nvSpPr>
          <p:cNvPr id="100" name="Zone de texte 2"/>
          <p:cNvSpPr txBox="1">
            <a:spLocks noChangeArrowheads="1"/>
          </p:cNvSpPr>
          <p:nvPr/>
        </p:nvSpPr>
        <p:spPr bwMode="auto">
          <a:xfrm>
            <a:off x="3414439" y="6149582"/>
            <a:ext cx="1185944" cy="321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900" dirty="0" smtClean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fr-FR" sz="900" dirty="0" err="1" smtClean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</a:t>
            </a:r>
            <a:r>
              <a:rPr lang="fr-FR" sz="900" dirty="0" smtClean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fabricant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900" dirty="0" smtClean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à saturation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3" name="Vague 102"/>
          <p:cNvSpPr/>
          <p:nvPr/>
        </p:nvSpPr>
        <p:spPr>
          <a:xfrm>
            <a:off x="5304985" y="5590226"/>
            <a:ext cx="1645002" cy="349911"/>
          </a:xfrm>
          <a:prstGeom prst="wave">
            <a:avLst>
              <a:gd name="adj1" fmla="val 7559"/>
              <a:gd name="adj2" fmla="val 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800" b="1" dirty="0" smtClean="0"/>
              <a:t>Pas de Filtre Echangeur de Chaleur et Humidité (FECH) en OHD</a:t>
            </a:r>
            <a:endParaRPr lang="fr-FR" sz="800" b="1" dirty="0"/>
          </a:p>
        </p:txBody>
      </p:sp>
      <p:pic>
        <p:nvPicPr>
          <p:cNvPr id="32" name="Image 3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9" y="42998"/>
            <a:ext cx="904292" cy="330192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860363" y="153313"/>
            <a:ext cx="86959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Oxygénothérapie Haut Débit (OHD)_Des montages différents mais un bon usage</a:t>
            </a:r>
            <a:endParaRPr lang="fr-FR" sz="2000" b="1" dirty="0"/>
          </a:p>
        </p:txBody>
      </p:sp>
      <p:sp>
        <p:nvSpPr>
          <p:cNvPr id="33" name="ZoneTexte 32"/>
          <p:cNvSpPr txBox="1"/>
          <p:nvPr/>
        </p:nvSpPr>
        <p:spPr>
          <a:xfrm>
            <a:off x="-28280" y="6251396"/>
            <a:ext cx="97013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700" dirty="0" smtClean="0"/>
              <a:t>En collaboration avec</a:t>
            </a:r>
            <a:endParaRPr lang="fr-FR" sz="700" dirty="0"/>
          </a:p>
        </p:txBody>
      </p:sp>
      <p:pic>
        <p:nvPicPr>
          <p:cNvPr id="43" name="Image 42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319106" y="6523431"/>
            <a:ext cx="302225" cy="302225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669680" y="6600154"/>
            <a:ext cx="509583" cy="222731"/>
          </a:xfrm>
          <a:prstGeom prst="rect">
            <a:avLst/>
          </a:prstGeom>
        </p:spPr>
      </p:pic>
      <p:pic>
        <p:nvPicPr>
          <p:cNvPr id="54" name="Image 53"/>
          <p:cNvPicPr>
            <a:picLocks noChangeAspect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56" t="11049" r="9227" b="9163"/>
          <a:stretch/>
        </p:blipFill>
        <p:spPr>
          <a:xfrm>
            <a:off x="615163" y="6440374"/>
            <a:ext cx="671555" cy="401473"/>
          </a:xfrm>
          <a:prstGeom prst="rect">
            <a:avLst/>
          </a:prstGeom>
        </p:spPr>
      </p:pic>
      <p:grpSp>
        <p:nvGrpSpPr>
          <p:cNvPr id="70" name="Groupe 69"/>
          <p:cNvGrpSpPr/>
          <p:nvPr/>
        </p:nvGrpSpPr>
        <p:grpSpPr>
          <a:xfrm>
            <a:off x="892991" y="5428993"/>
            <a:ext cx="1947576" cy="230832"/>
            <a:chOff x="574864" y="5412541"/>
            <a:chExt cx="1947576" cy="230832"/>
          </a:xfrm>
        </p:grpSpPr>
        <p:grpSp>
          <p:nvGrpSpPr>
            <p:cNvPr id="98" name="Groupe 97"/>
            <p:cNvGrpSpPr/>
            <p:nvPr/>
          </p:nvGrpSpPr>
          <p:grpSpPr>
            <a:xfrm>
              <a:off x="574864" y="5412541"/>
              <a:ext cx="1947576" cy="230832"/>
              <a:chOff x="7307928" y="6299195"/>
              <a:chExt cx="2535915" cy="230832"/>
            </a:xfrm>
          </p:grpSpPr>
          <p:sp>
            <p:nvSpPr>
              <p:cNvPr id="104" name="Carré corné 103"/>
              <p:cNvSpPr/>
              <p:nvPr/>
            </p:nvSpPr>
            <p:spPr>
              <a:xfrm>
                <a:off x="7307928" y="6315821"/>
                <a:ext cx="2465709" cy="205306"/>
              </a:xfrm>
              <a:prstGeom prst="foldedCorner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7399271" y="6299195"/>
                <a:ext cx="2444572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sz="900" dirty="0" smtClean="0"/>
                  <a:t> Surveillance rapprochée de la SpO2</a:t>
                </a:r>
                <a:endParaRPr lang="fr-FR" sz="900" dirty="0"/>
              </a:p>
            </p:txBody>
          </p:sp>
        </p:grpSp>
        <p:pic>
          <p:nvPicPr>
            <p:cNvPr id="67" name="Image 66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2450" y="5429169"/>
              <a:ext cx="187411" cy="187411"/>
            </a:xfrm>
            <a:prstGeom prst="rect">
              <a:avLst/>
            </a:prstGeom>
          </p:spPr>
        </p:pic>
      </p:grpSp>
      <p:sp>
        <p:nvSpPr>
          <p:cNvPr id="64" name="ZoneTexte 63"/>
          <p:cNvSpPr txBox="1"/>
          <p:nvPr/>
        </p:nvSpPr>
        <p:spPr>
          <a:xfrm>
            <a:off x="8336361" y="-25832"/>
            <a:ext cx="14061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i="1" dirty="0" smtClean="0">
                <a:solidFill>
                  <a:schemeClr val="bg2">
                    <a:lumMod val="50000"/>
                  </a:schemeClr>
                </a:solidFill>
              </a:rPr>
              <a:t>Version Décembre 2020</a:t>
            </a:r>
          </a:p>
          <a:p>
            <a:r>
              <a:rPr lang="fr-FR" sz="800" i="1" dirty="0" smtClean="0">
                <a:solidFill>
                  <a:schemeClr val="bg2">
                    <a:lumMod val="50000"/>
                  </a:schemeClr>
                </a:solidFill>
              </a:rPr>
              <a:t>Actualisation Décembre 2021</a:t>
            </a:r>
            <a:endParaRPr lang="fr-FR" sz="800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5" name="ZoneTexte 104"/>
          <p:cNvSpPr txBox="1"/>
          <p:nvPr/>
        </p:nvSpPr>
        <p:spPr>
          <a:xfrm>
            <a:off x="2152214" y="6455455"/>
            <a:ext cx="238837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b="1" i="1" u="sng" dirty="0">
                <a:solidFill>
                  <a:schemeClr val="bg2">
                    <a:lumMod val="50000"/>
                  </a:schemeClr>
                </a:solidFill>
              </a:rPr>
              <a:t>Sources</a:t>
            </a:r>
            <a:r>
              <a:rPr lang="fr-FR" sz="700" i="1" dirty="0">
                <a:solidFill>
                  <a:schemeClr val="bg2">
                    <a:lumMod val="50000"/>
                  </a:schemeClr>
                </a:solidFill>
              </a:rPr>
              <a:t>:  MARS </a:t>
            </a:r>
            <a:r>
              <a:rPr lang="fr-FR" sz="700" i="1" dirty="0" smtClean="0">
                <a:solidFill>
                  <a:schemeClr val="bg2">
                    <a:lumMod val="50000"/>
                  </a:schemeClr>
                </a:solidFill>
              </a:rPr>
              <a:t>N°2020_27_Doctrine d’usage des dispositifs de ventilation et des respirateurs pour les patients covid-19 // ANSM_N°2020_09_OHD des </a:t>
            </a:r>
            <a:r>
              <a:rPr lang="fr-FR" sz="700" i="1" dirty="0">
                <a:solidFill>
                  <a:schemeClr val="bg2">
                    <a:lumMod val="50000"/>
                  </a:schemeClr>
                </a:solidFill>
              </a:rPr>
              <a:t>patients </a:t>
            </a:r>
            <a:r>
              <a:rPr lang="fr-FR" sz="700" i="1" dirty="0" smtClean="0">
                <a:solidFill>
                  <a:schemeClr val="bg2">
                    <a:lumMod val="50000"/>
                  </a:schemeClr>
                </a:solidFill>
              </a:rPr>
              <a:t>covid-19</a:t>
            </a:r>
            <a:endParaRPr lang="fr-FR" sz="700" i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07" name="Image 106">
            <a:extLst>
              <a:ext uri="{FF2B5EF4-FFF2-40B4-BE49-F238E27FC236}">
                <a16:creationId xmlns:a16="http://schemas.microsoft.com/office/drawing/2014/main" id="{F74D042A-326E-4F82-843C-D62AB31451AE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1" y="6422108"/>
            <a:ext cx="572445" cy="435892"/>
          </a:xfrm>
          <a:prstGeom prst="rect">
            <a:avLst/>
          </a:prstGeom>
        </p:spPr>
      </p:pic>
      <p:sp>
        <p:nvSpPr>
          <p:cNvPr id="108" name="ZoneTexte 107"/>
          <p:cNvSpPr txBox="1"/>
          <p:nvPr/>
        </p:nvSpPr>
        <p:spPr>
          <a:xfrm>
            <a:off x="4416351" y="6545730"/>
            <a:ext cx="58070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i="1" u="sng" dirty="0">
                <a:solidFill>
                  <a:schemeClr val="bg2">
                    <a:lumMod val="50000"/>
                  </a:schemeClr>
                </a:solidFill>
              </a:rPr>
              <a:t>En savoir plus </a:t>
            </a:r>
            <a:r>
              <a:rPr lang="fr-FR" sz="800" b="1" i="1" u="sng" dirty="0" smtClean="0">
                <a:solidFill>
                  <a:schemeClr val="bg2">
                    <a:lumMod val="50000"/>
                  </a:schemeClr>
                </a:solidFill>
              </a:rPr>
              <a:t>: </a:t>
            </a:r>
          </a:p>
          <a:p>
            <a:r>
              <a:rPr lang="fr-FR" sz="800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fr-FR" sz="800" i="1" dirty="0" smtClean="0">
                <a:solidFill>
                  <a:schemeClr val="bg2">
                    <a:lumMod val="50000"/>
                  </a:schemeClr>
                </a:solidFill>
                <a:hlinkClick r:id="rId19"/>
              </a:rPr>
              <a:t>SPLF  Société de Pneumologie de Langue Française</a:t>
            </a:r>
            <a:r>
              <a:rPr lang="fr-FR" sz="800" i="1" dirty="0" smtClean="0">
                <a:solidFill>
                  <a:schemeClr val="bg2">
                    <a:lumMod val="50000"/>
                  </a:schemeClr>
                </a:solidFill>
              </a:rPr>
              <a:t>  / </a:t>
            </a:r>
            <a:r>
              <a:rPr lang="fr-FR" sz="800" i="1" dirty="0" smtClean="0">
                <a:solidFill>
                  <a:schemeClr val="bg2">
                    <a:lumMod val="50000"/>
                  </a:schemeClr>
                </a:solidFill>
                <a:hlinkClick r:id="rId20"/>
              </a:rPr>
              <a:t>SRLF Société de Réanimation  de Langue Française</a:t>
            </a:r>
            <a:r>
              <a:rPr lang="fr-FR" sz="800" i="1" dirty="0">
                <a:solidFill>
                  <a:schemeClr val="bg2">
                    <a:lumMod val="50000"/>
                  </a:schemeClr>
                </a:solidFill>
              </a:rPr>
              <a:t> / </a:t>
            </a:r>
            <a:r>
              <a:rPr lang="fr-FR" sz="800" i="1" dirty="0" smtClean="0">
                <a:solidFill>
                  <a:schemeClr val="bg2">
                    <a:lumMod val="50000"/>
                  </a:schemeClr>
                </a:solidFill>
                <a:hlinkClick r:id="rId21"/>
              </a:rPr>
              <a:t>solidarites-sante.gouv.fr</a:t>
            </a:r>
            <a:endParaRPr lang="fr-FR" sz="800" i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23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710</TotalTime>
  <Words>656</Words>
  <Application>Microsoft Office PowerPoint</Application>
  <PresentationFormat>Format A4 (210 x 297 mm)</PresentationFormat>
  <Paragraphs>115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Nirmala UI</vt:lpstr>
      <vt:lpstr>Times New Roman</vt:lpstr>
      <vt:lpstr>Wingdings</vt:lpstr>
      <vt:lpstr>Thème Office</vt:lpstr>
      <vt:lpstr>Présentation PowerPoint</vt:lpstr>
    </vt:vector>
  </TitlesOfParts>
  <Company>MINISTERE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VAYRON, Karine</dc:creator>
  <cp:lastModifiedBy>VAYRON, Karine</cp:lastModifiedBy>
  <cp:revision>63</cp:revision>
  <dcterms:created xsi:type="dcterms:W3CDTF">2020-11-23T11:45:16Z</dcterms:created>
  <dcterms:modified xsi:type="dcterms:W3CDTF">2021-12-17T14:36:14Z</dcterms:modified>
</cp:coreProperties>
</file>